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1" r:id="rId2"/>
  </p:sldMasterIdLst>
  <p:notesMasterIdLst>
    <p:notesMasterId r:id="rId27"/>
  </p:notesMasterIdLst>
  <p:handoutMasterIdLst>
    <p:handoutMasterId r:id="rId28"/>
  </p:handoutMasterIdLst>
  <p:sldIdLst>
    <p:sldId id="257" r:id="rId3"/>
    <p:sldId id="275" r:id="rId4"/>
    <p:sldId id="269" r:id="rId5"/>
    <p:sldId id="264" r:id="rId6"/>
    <p:sldId id="285" r:id="rId7"/>
    <p:sldId id="265" r:id="rId8"/>
    <p:sldId id="287" r:id="rId9"/>
    <p:sldId id="286" r:id="rId10"/>
    <p:sldId id="288" r:id="rId11"/>
    <p:sldId id="289" r:id="rId12"/>
    <p:sldId id="266" r:id="rId13"/>
    <p:sldId id="290" r:id="rId14"/>
    <p:sldId id="283" r:id="rId15"/>
    <p:sldId id="284" r:id="rId16"/>
    <p:sldId id="291" r:id="rId17"/>
    <p:sldId id="294" r:id="rId18"/>
    <p:sldId id="270" r:id="rId19"/>
    <p:sldId id="295" r:id="rId20"/>
    <p:sldId id="296" r:id="rId21"/>
    <p:sldId id="297" r:id="rId22"/>
    <p:sldId id="298" r:id="rId23"/>
    <p:sldId id="267" r:id="rId24"/>
    <p:sldId id="299" r:id="rId25"/>
    <p:sldId id="300"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6C7BB"/>
    <a:srgbClr val="608274"/>
    <a:srgbClr val="3E584D"/>
    <a:srgbClr val="E5C0A4"/>
    <a:srgbClr val="EAE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87420" autoAdjust="0"/>
  </p:normalViewPr>
  <p:slideViewPr>
    <p:cSldViewPr snapToGrid="0" showGuides="1">
      <p:cViewPr varScale="1">
        <p:scale>
          <a:sx n="65" d="100"/>
          <a:sy n="65" d="100"/>
        </p:scale>
        <p:origin x="741"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07030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12922558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03500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lumMod val="65000"/>
                    <a:lumOff val="35000"/>
                  </a:prstClr>
                </a:solidFill>
                <a:latin typeface="+mn-lt"/>
                <a:ea typeface="+mn-ea"/>
                <a:cs typeface="+mn-ea"/>
                <a:sym typeface="+mn-lt"/>
              </a:rPr>
              <a:t>下载飞机、操场、油罐数据集，并将三个数据集中的图片和注释</a:t>
            </a:r>
            <a:r>
              <a:rPr lang="en-US" altLang="zh-CN" sz="1200" dirty="0">
                <a:solidFill>
                  <a:prstClr val="black">
                    <a:lumMod val="65000"/>
                    <a:lumOff val="35000"/>
                  </a:prstClr>
                </a:solidFill>
                <a:latin typeface="+mn-lt"/>
                <a:ea typeface="+mn-ea"/>
                <a:cs typeface="+mn-ea"/>
                <a:sym typeface="+mn-lt"/>
              </a:rPr>
              <a:t>annotations</a:t>
            </a:r>
            <a:r>
              <a:rPr lang="zh-CN" altLang="en-US" sz="1200" dirty="0">
                <a:solidFill>
                  <a:prstClr val="black">
                    <a:lumMod val="65000"/>
                    <a:lumOff val="35000"/>
                  </a:prstClr>
                </a:solidFill>
                <a:latin typeface="+mn-lt"/>
                <a:ea typeface="+mn-ea"/>
                <a:cs typeface="+mn-ea"/>
                <a:sym typeface="+mn-lt"/>
              </a:rPr>
              <a:t>分别合并在文件夹中。由于</a:t>
            </a:r>
            <a:r>
              <a:rPr lang="en-US" altLang="zh-CN" sz="1200" dirty="0">
                <a:solidFill>
                  <a:prstClr val="black">
                    <a:lumMod val="65000"/>
                    <a:lumOff val="35000"/>
                  </a:prstClr>
                </a:solidFill>
                <a:latin typeface="+mn-lt"/>
                <a:ea typeface="+mn-ea"/>
                <a:cs typeface="+mn-ea"/>
                <a:sym typeface="+mn-lt"/>
              </a:rPr>
              <a:t>annotations</a:t>
            </a:r>
            <a:r>
              <a:rPr lang="zh-CN" altLang="en-US" sz="1200" dirty="0">
                <a:solidFill>
                  <a:prstClr val="black">
                    <a:lumMod val="65000"/>
                    <a:lumOff val="35000"/>
                  </a:prstClr>
                </a:solidFill>
                <a:latin typeface="+mn-lt"/>
                <a:ea typeface="+mn-ea"/>
                <a:cs typeface="+mn-ea"/>
                <a:sym typeface="+mn-lt"/>
              </a:rPr>
              <a:t>中为</a:t>
            </a:r>
            <a:r>
              <a:rPr lang="en-US" altLang="zh-CN" sz="1200" dirty="0">
                <a:solidFill>
                  <a:prstClr val="black">
                    <a:lumMod val="65000"/>
                    <a:lumOff val="35000"/>
                  </a:prstClr>
                </a:solidFill>
                <a:latin typeface="+mn-lt"/>
                <a:ea typeface="+mn-ea"/>
                <a:cs typeface="+mn-ea"/>
                <a:sym typeface="+mn-lt"/>
              </a:rPr>
              <a:t>.xml</a:t>
            </a:r>
            <a:r>
              <a:rPr lang="zh-CN" altLang="en-US" sz="1200" dirty="0">
                <a:solidFill>
                  <a:prstClr val="black">
                    <a:lumMod val="65000"/>
                    <a:lumOff val="35000"/>
                  </a:prstClr>
                </a:solidFill>
                <a:latin typeface="+mn-lt"/>
                <a:ea typeface="+mn-ea"/>
                <a:cs typeface="+mn-ea"/>
                <a:sym typeface="+mn-lt"/>
              </a:rPr>
              <a:t>文件，不符合</a:t>
            </a:r>
            <a:r>
              <a:rPr lang="en-US" altLang="zh-CN" sz="1200" dirty="0">
                <a:solidFill>
                  <a:prstClr val="black">
                    <a:lumMod val="65000"/>
                    <a:lumOff val="35000"/>
                  </a:prstClr>
                </a:solidFill>
                <a:latin typeface="+mn-lt"/>
                <a:ea typeface="+mn-ea"/>
                <a:cs typeface="+mn-ea"/>
                <a:sym typeface="+mn-lt"/>
              </a:rPr>
              <a:t>YOLOv8</a:t>
            </a:r>
            <a:r>
              <a:rPr lang="zh-CN" altLang="en-US" sz="1200" dirty="0">
                <a:solidFill>
                  <a:prstClr val="black">
                    <a:lumMod val="65000"/>
                    <a:lumOff val="35000"/>
                  </a:prstClr>
                </a:solidFill>
                <a:latin typeface="+mn-lt"/>
                <a:ea typeface="+mn-ea"/>
                <a:cs typeface="+mn-ea"/>
                <a:sym typeface="+mn-lt"/>
              </a:rPr>
              <a:t>的标签格式，需要清洗转换成</a:t>
            </a:r>
            <a:r>
              <a:rPr lang="en-US" altLang="zh-CN" sz="1200" dirty="0">
                <a:solidFill>
                  <a:prstClr val="black">
                    <a:lumMod val="65000"/>
                    <a:lumOff val="35000"/>
                  </a:prstClr>
                </a:solidFill>
                <a:latin typeface="+mn-lt"/>
                <a:ea typeface="+mn-ea"/>
                <a:cs typeface="+mn-ea"/>
                <a:sym typeface="+mn-lt"/>
              </a:rPr>
              <a:t>.txt</a:t>
            </a:r>
            <a:r>
              <a:rPr lang="zh-CN" altLang="en-US" sz="1200" dirty="0">
                <a:solidFill>
                  <a:prstClr val="black">
                    <a:lumMod val="65000"/>
                    <a:lumOff val="35000"/>
                  </a:prstClr>
                </a:solidFill>
                <a:latin typeface="+mn-lt"/>
                <a:ea typeface="+mn-ea"/>
                <a:cs typeface="+mn-ea"/>
                <a:sym typeface="+mn-lt"/>
              </a:rPr>
              <a:t>格式，该格式要求每行五个数，第一个数是标签，其他四个数是框住物体的框的四个坐标。清洗结束后，划分数据集，以</a:t>
            </a:r>
            <a:r>
              <a:rPr lang="en-US" altLang="zh-CN" sz="1200" dirty="0">
                <a:solidFill>
                  <a:prstClr val="black">
                    <a:lumMod val="65000"/>
                    <a:lumOff val="35000"/>
                  </a:prstClr>
                </a:solidFill>
                <a:latin typeface="+mn-lt"/>
                <a:ea typeface="+mn-ea"/>
                <a:cs typeface="+mn-ea"/>
                <a:sym typeface="+mn-lt"/>
              </a:rPr>
              <a:t>7</a:t>
            </a:r>
            <a:r>
              <a:rPr lang="zh-CN" altLang="en-US" sz="1200" dirty="0">
                <a:solidFill>
                  <a:prstClr val="black">
                    <a:lumMod val="65000"/>
                    <a:lumOff val="35000"/>
                  </a:prstClr>
                </a:solidFill>
                <a:latin typeface="+mn-lt"/>
                <a:ea typeface="+mn-ea"/>
                <a:cs typeface="+mn-ea"/>
                <a:sym typeface="+mn-lt"/>
              </a:rPr>
              <a:t>：</a:t>
            </a:r>
            <a:r>
              <a:rPr lang="en-US" altLang="zh-CN" sz="1200" dirty="0">
                <a:solidFill>
                  <a:prstClr val="black">
                    <a:lumMod val="65000"/>
                    <a:lumOff val="35000"/>
                  </a:prstClr>
                </a:solidFill>
                <a:latin typeface="+mn-lt"/>
                <a:ea typeface="+mn-ea"/>
                <a:cs typeface="+mn-ea"/>
                <a:sym typeface="+mn-lt"/>
              </a:rPr>
              <a:t>2</a:t>
            </a:r>
            <a:r>
              <a:rPr lang="zh-CN" altLang="en-US" sz="1200" dirty="0">
                <a:solidFill>
                  <a:prstClr val="black">
                    <a:lumMod val="65000"/>
                    <a:lumOff val="35000"/>
                  </a:prstClr>
                </a:solidFill>
                <a:latin typeface="+mn-lt"/>
                <a:ea typeface="+mn-ea"/>
                <a:cs typeface="+mn-ea"/>
                <a:sym typeface="+mn-lt"/>
              </a:rPr>
              <a:t>：</a:t>
            </a:r>
            <a:r>
              <a:rPr lang="en-US" altLang="zh-CN" sz="1200" dirty="0">
                <a:solidFill>
                  <a:prstClr val="black">
                    <a:lumMod val="65000"/>
                    <a:lumOff val="35000"/>
                  </a:prstClr>
                </a:solidFill>
                <a:latin typeface="+mn-lt"/>
                <a:ea typeface="+mn-ea"/>
                <a:cs typeface="+mn-ea"/>
                <a:sym typeface="+mn-lt"/>
              </a:rPr>
              <a:t>1</a:t>
            </a:r>
            <a:r>
              <a:rPr lang="zh-CN" altLang="en-US" sz="1200" dirty="0">
                <a:solidFill>
                  <a:prstClr val="black">
                    <a:lumMod val="65000"/>
                    <a:lumOff val="35000"/>
                  </a:prstClr>
                </a:solidFill>
                <a:latin typeface="+mn-lt"/>
                <a:ea typeface="+mn-ea"/>
                <a:cs typeface="+mn-ea"/>
                <a:sym typeface="+mn-lt"/>
              </a:rPr>
              <a:t>的比例划分为训练集，验证集，测试集。</a:t>
            </a:r>
            <a:endParaRPr lang="en-US" altLang="zh-CN" sz="1200" dirty="0">
              <a:solidFill>
                <a:prstClr val="black">
                  <a:lumMod val="65000"/>
                  <a:lumOff val="35000"/>
                </a:prstClr>
              </a:solidFill>
              <a:latin typeface="+mn-lt"/>
              <a:ea typeface="+mn-ea"/>
              <a:cs typeface="+mn-ea"/>
              <a:sym typeface="+mn-lt"/>
            </a:endParaRPr>
          </a:p>
          <a:p>
            <a:endParaRPr lang="zh-CN" altLang="en-US" dirty="0"/>
          </a:p>
        </p:txBody>
      </p:sp>
    </p:spTree>
    <p:extLst>
      <p:ext uri="{BB962C8B-B14F-4D97-AF65-F5344CB8AC3E}">
        <p14:creationId xmlns:p14="http://schemas.microsoft.com/office/powerpoint/2010/main" val="115586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65000"/>
                    <a:lumOff val="35000"/>
                  </a:schemeClr>
                </a:solidFill>
                <a:latin typeface="+mn-lt"/>
                <a:ea typeface="+mn-ea"/>
                <a:cs typeface="+mn-ea"/>
                <a:sym typeface="+mn-lt"/>
              </a:rPr>
              <a:t>三个任务：</a:t>
            </a:r>
            <a:endParaRPr lang="en-US" altLang="zh-CN" sz="1200" dirty="0">
              <a:solidFill>
                <a:schemeClr val="tx1">
                  <a:lumMod val="65000"/>
                  <a:lumOff val="35000"/>
                </a:schemeClr>
              </a:solidFill>
              <a:latin typeface="+mn-lt"/>
              <a:ea typeface="+mn-ea"/>
              <a:cs typeface="+mn-ea"/>
              <a:sym typeface="+mn-lt"/>
            </a:endParaRPr>
          </a:p>
          <a:p>
            <a:pPr>
              <a:lnSpc>
                <a:spcPct val="150000"/>
              </a:lnSpc>
            </a:pPr>
            <a:r>
              <a:rPr lang="zh-CN" altLang="en-US" sz="1200" dirty="0">
                <a:solidFill>
                  <a:schemeClr val="tx1">
                    <a:lumMod val="65000"/>
                    <a:lumOff val="35000"/>
                  </a:schemeClr>
                </a:solidFill>
                <a:latin typeface="+mn-lt"/>
                <a:ea typeface="+mn-ea"/>
                <a:cs typeface="+mn-ea"/>
                <a:sym typeface="+mn-lt"/>
              </a:rPr>
              <a:t>（</a:t>
            </a:r>
            <a:r>
              <a:rPr lang="en-US" altLang="zh-CN" sz="1200" dirty="0">
                <a:solidFill>
                  <a:schemeClr val="tx1">
                    <a:lumMod val="65000"/>
                    <a:lumOff val="35000"/>
                  </a:schemeClr>
                </a:solidFill>
                <a:latin typeface="+mn-lt"/>
                <a:ea typeface="+mn-ea"/>
                <a:cs typeface="+mn-ea"/>
                <a:sym typeface="+mn-lt"/>
              </a:rPr>
              <a:t>1</a:t>
            </a:r>
            <a:r>
              <a:rPr lang="zh-CN" altLang="en-US" sz="1200" dirty="0">
                <a:solidFill>
                  <a:schemeClr val="tx1">
                    <a:lumMod val="65000"/>
                    <a:lumOff val="35000"/>
                  </a:schemeClr>
                </a:solidFill>
                <a:latin typeface="+mn-lt"/>
                <a:ea typeface="+mn-ea"/>
                <a:cs typeface="+mn-ea"/>
                <a:sym typeface="+mn-lt"/>
              </a:rPr>
              <a:t>）构建和处理数据集：配置</a:t>
            </a:r>
            <a:r>
              <a:rPr lang="en-US" altLang="zh-CN" sz="1200" dirty="0">
                <a:solidFill>
                  <a:schemeClr val="tx1">
                    <a:lumMod val="65000"/>
                    <a:lumOff val="35000"/>
                  </a:schemeClr>
                </a:solidFill>
                <a:latin typeface="+mn-lt"/>
                <a:ea typeface="+mn-ea"/>
                <a:cs typeface="+mn-ea"/>
                <a:sym typeface="+mn-lt"/>
              </a:rPr>
              <a:t>NWPU VHR-10</a:t>
            </a:r>
            <a:r>
              <a:rPr lang="zh-CN" altLang="en-US" sz="1200" dirty="0">
                <a:solidFill>
                  <a:schemeClr val="tx1">
                    <a:lumMod val="65000"/>
                    <a:lumOff val="35000"/>
                  </a:schemeClr>
                </a:solidFill>
                <a:latin typeface="+mn-lt"/>
                <a:ea typeface="+mn-ea"/>
                <a:cs typeface="+mn-ea"/>
                <a:sym typeface="+mn-lt"/>
              </a:rPr>
              <a:t>数据集，利用数据增强技术，如旋转、缩放、裁剪等，扩充数据集规模，提高模型的泛化能力；</a:t>
            </a:r>
          </a:p>
          <a:p>
            <a:pPr>
              <a:lnSpc>
                <a:spcPct val="150000"/>
              </a:lnSpc>
            </a:pPr>
            <a:r>
              <a:rPr lang="zh-CN" altLang="en-US" sz="1200" dirty="0">
                <a:solidFill>
                  <a:schemeClr val="tx1">
                    <a:lumMod val="65000"/>
                    <a:lumOff val="35000"/>
                  </a:schemeClr>
                </a:solidFill>
                <a:latin typeface="+mn-lt"/>
                <a:ea typeface="+mn-ea"/>
                <a:cs typeface="+mn-ea"/>
                <a:sym typeface="+mn-lt"/>
              </a:rPr>
              <a:t>（</a:t>
            </a:r>
            <a:r>
              <a:rPr lang="en-US" altLang="zh-CN" sz="1200" dirty="0">
                <a:solidFill>
                  <a:schemeClr val="tx1">
                    <a:lumMod val="65000"/>
                    <a:lumOff val="35000"/>
                  </a:schemeClr>
                </a:solidFill>
                <a:latin typeface="+mn-lt"/>
                <a:ea typeface="+mn-ea"/>
                <a:cs typeface="+mn-ea"/>
                <a:sym typeface="+mn-lt"/>
              </a:rPr>
              <a:t>2</a:t>
            </a:r>
            <a:r>
              <a:rPr lang="zh-CN" altLang="en-US" sz="1200" dirty="0">
                <a:solidFill>
                  <a:schemeClr val="tx1">
                    <a:lumMod val="65000"/>
                    <a:lumOff val="35000"/>
                  </a:schemeClr>
                </a:solidFill>
                <a:latin typeface="+mn-lt"/>
                <a:ea typeface="+mn-ea"/>
                <a:cs typeface="+mn-ea"/>
                <a:sym typeface="+mn-lt"/>
              </a:rPr>
              <a:t>）模型训练与评估：配置</a:t>
            </a:r>
            <a:r>
              <a:rPr lang="en-US" altLang="zh-CN" sz="1200" dirty="0">
                <a:solidFill>
                  <a:schemeClr val="tx1">
                    <a:lumMod val="65000"/>
                    <a:lumOff val="35000"/>
                  </a:schemeClr>
                </a:solidFill>
                <a:latin typeface="+mn-lt"/>
                <a:ea typeface="+mn-ea"/>
                <a:cs typeface="+mn-ea"/>
                <a:sym typeface="+mn-lt"/>
              </a:rPr>
              <a:t>YOLOv8</a:t>
            </a:r>
            <a:r>
              <a:rPr lang="zh-CN" altLang="en-US" sz="1200" dirty="0">
                <a:solidFill>
                  <a:schemeClr val="tx1">
                    <a:lumMod val="65000"/>
                    <a:lumOff val="35000"/>
                  </a:schemeClr>
                </a:solidFill>
                <a:latin typeface="+mn-lt"/>
                <a:ea typeface="+mn-ea"/>
                <a:cs typeface="+mn-ea"/>
                <a:sym typeface="+mn-lt"/>
              </a:rPr>
              <a:t>模型，对数据集进行训练，得到适用于无人机空对地目标检测的模型，并对模型的性能进行评估；</a:t>
            </a:r>
          </a:p>
          <a:p>
            <a:pPr>
              <a:lnSpc>
                <a:spcPct val="150000"/>
              </a:lnSpc>
            </a:pPr>
            <a:r>
              <a:rPr lang="zh-CN" altLang="en-US" sz="1200" dirty="0">
                <a:solidFill>
                  <a:schemeClr val="tx1">
                    <a:lumMod val="65000"/>
                    <a:lumOff val="35000"/>
                  </a:schemeClr>
                </a:solidFill>
                <a:latin typeface="+mn-lt"/>
                <a:ea typeface="+mn-ea"/>
                <a:cs typeface="+mn-ea"/>
                <a:sym typeface="+mn-lt"/>
              </a:rPr>
              <a:t>（</a:t>
            </a:r>
            <a:r>
              <a:rPr lang="en-US" altLang="zh-CN" sz="1200" dirty="0">
                <a:solidFill>
                  <a:schemeClr val="tx1">
                    <a:lumMod val="65000"/>
                    <a:lumOff val="35000"/>
                  </a:schemeClr>
                </a:solidFill>
                <a:latin typeface="+mn-lt"/>
                <a:ea typeface="+mn-ea"/>
                <a:cs typeface="+mn-ea"/>
                <a:sym typeface="+mn-lt"/>
              </a:rPr>
              <a:t>3</a:t>
            </a:r>
            <a:r>
              <a:rPr lang="zh-CN" altLang="en-US" sz="1200" dirty="0">
                <a:solidFill>
                  <a:schemeClr val="tx1">
                    <a:lumMod val="65000"/>
                    <a:lumOff val="35000"/>
                  </a:schemeClr>
                </a:solidFill>
                <a:latin typeface="+mn-lt"/>
                <a:ea typeface="+mn-ea"/>
                <a:cs typeface="+mn-ea"/>
                <a:sym typeface="+mn-lt"/>
              </a:rPr>
              <a:t>）模型预测：在不同场景下对算法进行测试，分析算法在不同光照、遮挡、角度等条件下的表现。</a:t>
            </a:r>
          </a:p>
        </p:txBody>
      </p:sp>
    </p:spTree>
    <p:extLst>
      <p:ext uri="{BB962C8B-B14F-4D97-AF65-F5344CB8AC3E}">
        <p14:creationId xmlns:p14="http://schemas.microsoft.com/office/powerpoint/2010/main" val="969304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600"/>
              </a:spcAft>
            </a:pPr>
            <a:r>
              <a:rPr lang="zh-CN" altLang="en-US" sz="1200" b="0" dirty="0">
                <a:solidFill>
                  <a:schemeClr val="tx1">
                    <a:lumMod val="65000"/>
                    <a:lumOff val="35000"/>
                  </a:schemeClr>
                </a:solidFill>
                <a:latin typeface="+mn-lt"/>
                <a:ea typeface="+mn-ea"/>
                <a:cs typeface="+mn-ea"/>
                <a:sym typeface="+mn-lt"/>
              </a:rPr>
              <a:t>总而言之，</a:t>
            </a:r>
            <a:r>
              <a:rPr lang="en-US" altLang="zh-CN" sz="1200" b="0" dirty="0">
                <a:solidFill>
                  <a:schemeClr val="tx1">
                    <a:lumMod val="65000"/>
                    <a:lumOff val="35000"/>
                  </a:schemeClr>
                </a:solidFill>
                <a:latin typeface="+mn-lt"/>
                <a:ea typeface="+mn-ea"/>
                <a:cs typeface="+mn-ea"/>
                <a:sym typeface="+mn-lt"/>
              </a:rPr>
              <a:t>YOLOv8</a:t>
            </a:r>
            <a:r>
              <a:rPr lang="zh-CN" altLang="en-US" sz="1200" b="0" dirty="0">
                <a:solidFill>
                  <a:schemeClr val="tx1">
                    <a:lumMod val="65000"/>
                    <a:lumOff val="35000"/>
                  </a:schemeClr>
                </a:solidFill>
                <a:latin typeface="+mn-lt"/>
                <a:ea typeface="+mn-ea"/>
                <a:cs typeface="+mn-ea"/>
                <a:sym typeface="+mn-lt"/>
              </a:rPr>
              <a:t>是</a:t>
            </a:r>
            <a:r>
              <a:rPr lang="en-US" altLang="zh-CN" sz="1200" b="0" dirty="0">
                <a:solidFill>
                  <a:schemeClr val="tx1">
                    <a:lumMod val="65000"/>
                    <a:lumOff val="35000"/>
                  </a:schemeClr>
                </a:solidFill>
                <a:latin typeface="+mn-lt"/>
                <a:ea typeface="+mn-ea"/>
                <a:cs typeface="+mn-ea"/>
                <a:sym typeface="+mn-lt"/>
              </a:rPr>
              <a:t>YOLO</a:t>
            </a:r>
            <a:r>
              <a:rPr lang="zh-CN" altLang="en-US" sz="1200" b="0" dirty="0">
                <a:solidFill>
                  <a:schemeClr val="tx1">
                    <a:lumMod val="65000"/>
                    <a:lumOff val="35000"/>
                  </a:schemeClr>
                </a:solidFill>
                <a:latin typeface="+mn-lt"/>
                <a:ea typeface="+mn-ea"/>
                <a:cs typeface="+mn-ea"/>
                <a:sym typeface="+mn-lt"/>
              </a:rPr>
              <a:t>系列模型的“最新王者”，各种指标全面超越现有对象检测与实例分割模型，借鉴了</a:t>
            </a:r>
            <a:r>
              <a:rPr lang="en-US" altLang="zh-CN" sz="1200" b="0" dirty="0">
                <a:solidFill>
                  <a:schemeClr val="tx1">
                    <a:lumMod val="65000"/>
                    <a:lumOff val="35000"/>
                  </a:schemeClr>
                </a:solidFill>
                <a:latin typeface="+mn-lt"/>
                <a:ea typeface="+mn-ea"/>
                <a:cs typeface="+mn-ea"/>
                <a:sym typeface="+mn-lt"/>
              </a:rPr>
              <a:t>YOLOv5</a:t>
            </a:r>
            <a:r>
              <a:rPr lang="zh-CN" altLang="en-US" sz="1200" b="0" dirty="0">
                <a:solidFill>
                  <a:schemeClr val="tx1">
                    <a:lumMod val="65000"/>
                    <a:lumOff val="35000"/>
                  </a:schemeClr>
                </a:solidFill>
                <a:latin typeface="+mn-lt"/>
                <a:ea typeface="+mn-ea"/>
                <a:cs typeface="+mn-ea"/>
                <a:sym typeface="+mn-lt"/>
              </a:rPr>
              <a:t>、</a:t>
            </a:r>
            <a:r>
              <a:rPr lang="en-US" altLang="zh-CN" sz="1200" b="0" dirty="0">
                <a:solidFill>
                  <a:schemeClr val="tx1">
                    <a:lumMod val="65000"/>
                    <a:lumOff val="35000"/>
                  </a:schemeClr>
                </a:solidFill>
                <a:latin typeface="+mn-lt"/>
                <a:ea typeface="+mn-ea"/>
                <a:cs typeface="+mn-ea"/>
                <a:sym typeface="+mn-lt"/>
              </a:rPr>
              <a:t>YOLOv6</a:t>
            </a:r>
            <a:r>
              <a:rPr lang="zh-CN" altLang="en-US" sz="1200" b="0" dirty="0">
                <a:solidFill>
                  <a:schemeClr val="tx1">
                    <a:lumMod val="65000"/>
                    <a:lumOff val="35000"/>
                  </a:schemeClr>
                </a:solidFill>
                <a:latin typeface="+mn-lt"/>
                <a:ea typeface="+mn-ea"/>
                <a:cs typeface="+mn-ea"/>
                <a:sym typeface="+mn-lt"/>
              </a:rPr>
              <a:t>、</a:t>
            </a:r>
            <a:r>
              <a:rPr lang="en-US" altLang="zh-CN" sz="1200" b="0" dirty="0">
                <a:solidFill>
                  <a:schemeClr val="tx1">
                    <a:lumMod val="65000"/>
                    <a:lumOff val="35000"/>
                  </a:schemeClr>
                </a:solidFill>
                <a:latin typeface="+mn-lt"/>
                <a:ea typeface="+mn-ea"/>
                <a:cs typeface="+mn-ea"/>
                <a:sym typeface="+mn-lt"/>
              </a:rPr>
              <a:t>YOLOX</a:t>
            </a:r>
            <a:r>
              <a:rPr lang="zh-CN" altLang="en-US" sz="1200" b="0" dirty="0">
                <a:solidFill>
                  <a:schemeClr val="tx1">
                    <a:lumMod val="65000"/>
                    <a:lumOff val="35000"/>
                  </a:schemeClr>
                </a:solidFill>
                <a:latin typeface="+mn-lt"/>
                <a:ea typeface="+mn-ea"/>
                <a:cs typeface="+mn-ea"/>
                <a:sym typeface="+mn-lt"/>
              </a:rPr>
              <a:t>等模型的设计优点，在全面提升改进</a:t>
            </a:r>
            <a:r>
              <a:rPr lang="en-US" altLang="zh-CN" sz="1200" b="0" dirty="0">
                <a:solidFill>
                  <a:schemeClr val="tx1">
                    <a:lumMod val="65000"/>
                    <a:lumOff val="35000"/>
                  </a:schemeClr>
                </a:solidFill>
                <a:latin typeface="+mn-lt"/>
                <a:ea typeface="+mn-ea"/>
                <a:cs typeface="+mn-ea"/>
                <a:sym typeface="+mn-lt"/>
              </a:rPr>
              <a:t>YOLOv5</a:t>
            </a:r>
            <a:r>
              <a:rPr lang="zh-CN" altLang="en-US" sz="1200" b="0" dirty="0">
                <a:solidFill>
                  <a:schemeClr val="tx1">
                    <a:lumMod val="65000"/>
                    <a:lumOff val="35000"/>
                  </a:schemeClr>
                </a:solidFill>
                <a:latin typeface="+mn-lt"/>
                <a:ea typeface="+mn-ea"/>
                <a:cs typeface="+mn-ea"/>
                <a:sym typeface="+mn-lt"/>
              </a:rPr>
              <a:t>模型结构的基础上实现，同时保持了</a:t>
            </a:r>
            <a:r>
              <a:rPr lang="en-US" altLang="zh-CN" sz="1200" b="0" dirty="0">
                <a:solidFill>
                  <a:schemeClr val="tx1">
                    <a:lumMod val="65000"/>
                    <a:lumOff val="35000"/>
                  </a:schemeClr>
                </a:solidFill>
                <a:latin typeface="+mn-lt"/>
                <a:ea typeface="+mn-ea"/>
                <a:cs typeface="+mn-ea"/>
                <a:sym typeface="+mn-lt"/>
              </a:rPr>
              <a:t>YOLOv5</a:t>
            </a:r>
            <a:r>
              <a:rPr lang="zh-CN" altLang="en-US" sz="1200" b="0" dirty="0">
                <a:solidFill>
                  <a:schemeClr val="tx1">
                    <a:lumMod val="65000"/>
                    <a:lumOff val="35000"/>
                  </a:schemeClr>
                </a:solidFill>
                <a:latin typeface="+mn-lt"/>
                <a:ea typeface="+mn-ea"/>
                <a:cs typeface="+mn-ea"/>
                <a:sym typeface="+mn-lt"/>
              </a:rPr>
              <a:t>工程化简洁易用的优势。</a:t>
            </a:r>
          </a:p>
          <a:p>
            <a:endParaRPr lang="zh-CN" altLang="en-US" u="none" dirty="0"/>
          </a:p>
        </p:txBody>
      </p:sp>
    </p:spTree>
    <p:extLst>
      <p:ext uri="{BB962C8B-B14F-4D97-AF65-F5344CB8AC3E}">
        <p14:creationId xmlns:p14="http://schemas.microsoft.com/office/powerpoint/2010/main" val="3235596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186739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extLst>
      <p:ext uri="{BB962C8B-B14F-4D97-AF65-F5344CB8AC3E}">
        <p14:creationId xmlns:p14="http://schemas.microsoft.com/office/powerpoint/2010/main" val="270552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chemeClr val="bg1"/>
                </a:solidFill>
                <a:effectLst/>
                <a:latin typeface="+mn-ea"/>
                <a:ea typeface="+mn-ea"/>
              </a:rPr>
              <a:t>记目标的结果为正例</a:t>
            </a:r>
            <a:r>
              <a:rPr lang="en-US" altLang="zh-CN" sz="1200" kern="100" dirty="0">
                <a:solidFill>
                  <a:schemeClr val="bg1"/>
                </a:solidFill>
                <a:effectLst/>
                <a:latin typeface="+mn-ea"/>
                <a:ea typeface="+mn-ea"/>
              </a:rPr>
              <a:t>(true)</a:t>
            </a:r>
            <a:r>
              <a:rPr lang="zh-CN" altLang="zh-CN" sz="1200" kern="100" dirty="0">
                <a:solidFill>
                  <a:schemeClr val="bg1"/>
                </a:solidFill>
                <a:effectLst/>
                <a:latin typeface="+mn-ea"/>
                <a:ea typeface="+mn-ea"/>
              </a:rPr>
              <a:t>和负例</a:t>
            </a:r>
            <a:r>
              <a:rPr lang="en-US" altLang="zh-CN" sz="1200" kern="100" dirty="0">
                <a:solidFill>
                  <a:schemeClr val="bg1"/>
                </a:solidFill>
                <a:effectLst/>
                <a:latin typeface="+mn-ea"/>
                <a:ea typeface="+mn-ea"/>
              </a:rPr>
              <a:t>(false)</a:t>
            </a:r>
            <a:r>
              <a:rPr lang="zh-CN" altLang="zh-CN" sz="1200" kern="100" dirty="0">
                <a:solidFill>
                  <a:schemeClr val="bg1"/>
                </a:solidFill>
                <a:effectLst/>
                <a:latin typeface="+mn-ea"/>
                <a:ea typeface="+mn-ea"/>
              </a:rPr>
              <a:t>，而预测的结果为正例</a:t>
            </a:r>
            <a:r>
              <a:rPr lang="en-US" altLang="zh-CN" sz="1200" kern="100" dirty="0">
                <a:solidFill>
                  <a:schemeClr val="bg1"/>
                </a:solidFill>
                <a:effectLst/>
                <a:latin typeface="+mn-ea"/>
                <a:ea typeface="+mn-ea"/>
              </a:rPr>
              <a:t>(positive)</a:t>
            </a:r>
            <a:r>
              <a:rPr lang="zh-CN" altLang="zh-CN" sz="1200" kern="100" dirty="0">
                <a:solidFill>
                  <a:schemeClr val="bg1"/>
                </a:solidFill>
                <a:effectLst/>
                <a:latin typeface="+mn-ea"/>
                <a:ea typeface="+mn-ea"/>
              </a:rPr>
              <a:t>和负例</a:t>
            </a:r>
            <a:r>
              <a:rPr lang="en-US" altLang="zh-CN" sz="1200" kern="100" dirty="0">
                <a:solidFill>
                  <a:schemeClr val="bg1"/>
                </a:solidFill>
                <a:effectLst/>
                <a:latin typeface="+mn-ea"/>
                <a:ea typeface="+mn-ea"/>
              </a:rPr>
              <a:t>(negative)</a:t>
            </a:r>
            <a:r>
              <a:rPr lang="zh-CN" altLang="zh-CN" sz="1200" kern="100" dirty="0">
                <a:solidFill>
                  <a:schemeClr val="bg1"/>
                </a:solidFill>
                <a:effectLst/>
                <a:latin typeface="+mn-ea"/>
                <a:ea typeface="+mn-ea"/>
              </a:rPr>
              <a:t>。则准确率</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查准率，</a:t>
            </a:r>
            <a:r>
              <a:rPr lang="en-US" altLang="zh-CN" sz="1200" kern="100" dirty="0">
                <a:solidFill>
                  <a:schemeClr val="bg1"/>
                </a:solidFill>
                <a:effectLst/>
                <a:latin typeface="+mn-ea"/>
                <a:ea typeface="+mn-ea"/>
              </a:rPr>
              <a:t>precision)</a:t>
            </a:r>
            <a:r>
              <a:rPr lang="zh-CN" altLang="zh-CN" sz="1200" kern="100" dirty="0">
                <a:solidFill>
                  <a:schemeClr val="bg1"/>
                </a:solidFill>
                <a:effectLst/>
                <a:latin typeface="+mn-ea"/>
                <a:ea typeface="+mn-ea"/>
              </a:rPr>
              <a:t>是真实目标占网络预测目标总数的比例，表示该网络的分类准确率，而召回率</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查全率，</a:t>
            </a:r>
            <a:r>
              <a:rPr lang="en-US" altLang="zh-CN" sz="1200" kern="100" dirty="0">
                <a:solidFill>
                  <a:schemeClr val="bg1"/>
                </a:solidFill>
                <a:effectLst/>
                <a:latin typeface="+mn-ea"/>
                <a:ea typeface="+mn-ea"/>
              </a:rPr>
              <a:t>recall)</a:t>
            </a:r>
            <a:r>
              <a:rPr lang="zh-CN" altLang="zh-CN" sz="1200" kern="100" dirty="0">
                <a:solidFill>
                  <a:schemeClr val="bg1"/>
                </a:solidFill>
                <a:effectLst/>
                <a:latin typeface="+mn-ea"/>
                <a:ea typeface="+mn-ea"/>
              </a:rPr>
              <a:t>是网络成功预测的真目标数与实际真目标数的比值，相对应的公式为：</a:t>
            </a:r>
            <a:endParaRPr lang="en-US" altLang="zh-CN" sz="1200" kern="100" dirty="0">
              <a:solidFill>
                <a:schemeClr val="bg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chemeClr val="bg1"/>
                </a:solidFill>
                <a:effectLst/>
                <a:latin typeface="+mn-ea"/>
                <a:ea typeface="+mn-ea"/>
              </a:rPr>
              <a:t>公式</a:t>
            </a:r>
            <a:r>
              <a:rPr lang="en-US" altLang="zh-CN" sz="1200" kern="100" dirty="0">
                <a:solidFill>
                  <a:schemeClr val="bg1"/>
                </a:solidFill>
                <a:effectLst/>
                <a:latin typeface="+mn-ea"/>
                <a:ea typeface="+mn-ea"/>
              </a:rPr>
              <a:t>1</a:t>
            </a:r>
            <a:r>
              <a:rPr lang="zh-CN" altLang="en-US" sz="1200" kern="100" dirty="0">
                <a:solidFill>
                  <a:schemeClr val="bg1"/>
                </a:solidFill>
                <a:effectLst/>
                <a:latin typeface="+mn-ea"/>
                <a:ea typeface="+mn-ea"/>
              </a:rPr>
              <a:t>、</a:t>
            </a:r>
            <a:r>
              <a:rPr lang="en-US" altLang="zh-CN" sz="1200" kern="100" dirty="0">
                <a:solidFill>
                  <a:schemeClr val="bg1"/>
                </a:solidFill>
                <a:effectLst/>
                <a:latin typeface="+mn-ea"/>
                <a:ea typeface="+mn-ea"/>
              </a:rPr>
              <a:t>2</a:t>
            </a:r>
            <a:endParaRPr lang="zh-CN" altLang="zh-CN" sz="1200" kern="100" dirty="0">
              <a:solidFill>
                <a:schemeClr val="bg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chemeClr val="bg1"/>
                </a:solidFill>
                <a:effectLst/>
                <a:latin typeface="+mn-ea"/>
                <a:ea typeface="+mn-ea"/>
              </a:rPr>
              <a:t>此外，目标的交集</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并集比</a:t>
            </a:r>
            <a:r>
              <a:rPr lang="en-US" altLang="zh-CN" sz="1200" kern="100" dirty="0" err="1">
                <a:solidFill>
                  <a:schemeClr val="bg1"/>
                </a:solidFill>
                <a:effectLst/>
                <a:latin typeface="+mn-ea"/>
                <a:ea typeface="+mn-ea"/>
              </a:rPr>
              <a:t>IoU</a:t>
            </a:r>
            <a:r>
              <a:rPr lang="en-US" altLang="zh-CN" sz="1200" kern="100" dirty="0">
                <a:solidFill>
                  <a:schemeClr val="bg1"/>
                </a:solidFill>
                <a:effectLst/>
                <a:latin typeface="+mn-ea"/>
                <a:ea typeface="+mn-ea"/>
              </a:rPr>
              <a:t> (intersection over union)</a:t>
            </a:r>
            <a:r>
              <a:rPr lang="zh-CN" altLang="zh-CN" sz="1200" kern="100" dirty="0">
                <a:solidFill>
                  <a:schemeClr val="bg1"/>
                </a:solidFill>
                <a:effectLst/>
                <a:latin typeface="+mn-ea"/>
                <a:ea typeface="+mn-ea"/>
              </a:rPr>
              <a:t>常用来衡量物体检测结果与真实值</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真实的物体边界</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匹配的好坏。一般当</a:t>
            </a:r>
            <a:r>
              <a:rPr lang="en-US" altLang="zh-CN" sz="1200" kern="100" dirty="0" err="1">
                <a:solidFill>
                  <a:schemeClr val="bg1"/>
                </a:solidFill>
                <a:effectLst/>
                <a:latin typeface="+mn-ea"/>
                <a:ea typeface="+mn-ea"/>
              </a:rPr>
              <a:t>IoU</a:t>
            </a:r>
            <a:r>
              <a:rPr lang="zh-CN" altLang="zh-CN" sz="1200" kern="100" dirty="0">
                <a:solidFill>
                  <a:schemeClr val="bg1"/>
                </a:solidFill>
                <a:effectLst/>
                <a:latin typeface="+mn-ea"/>
                <a:ea typeface="+mn-ea"/>
              </a:rPr>
              <a:t>大于</a:t>
            </a:r>
            <a:r>
              <a:rPr lang="en-US" altLang="zh-CN" sz="1200" kern="100" dirty="0">
                <a:solidFill>
                  <a:schemeClr val="bg1"/>
                </a:solidFill>
                <a:effectLst/>
                <a:latin typeface="+mn-ea"/>
                <a:ea typeface="+mn-ea"/>
              </a:rPr>
              <a:t>0.5</a:t>
            </a:r>
            <a:r>
              <a:rPr lang="zh-CN" altLang="zh-CN" sz="1200" kern="100" dirty="0">
                <a:solidFill>
                  <a:schemeClr val="bg1"/>
                </a:solidFill>
                <a:effectLst/>
                <a:latin typeface="+mn-ea"/>
                <a:ea typeface="+mn-ea"/>
              </a:rPr>
              <a:t>时可作为真目标，若记真实区域为</a:t>
            </a:r>
            <a:r>
              <a:rPr lang="en-US" altLang="zh-CN" sz="1200" kern="100" dirty="0">
                <a:solidFill>
                  <a:schemeClr val="bg1"/>
                </a:solidFill>
                <a:effectLst/>
                <a:latin typeface="+mn-ea"/>
                <a:ea typeface="+mn-ea"/>
              </a:rPr>
              <a:t>A</a:t>
            </a:r>
            <a:r>
              <a:rPr lang="zh-CN" altLang="zh-CN" sz="1200" kern="100" dirty="0">
                <a:solidFill>
                  <a:schemeClr val="bg1"/>
                </a:solidFill>
                <a:effectLst/>
                <a:latin typeface="+mn-ea"/>
                <a:ea typeface="+mn-ea"/>
              </a:rPr>
              <a:t>，预测区域为</a:t>
            </a:r>
            <a:r>
              <a:rPr lang="en-US" altLang="zh-CN" sz="1200" kern="100" dirty="0">
                <a:solidFill>
                  <a:schemeClr val="bg1"/>
                </a:solidFill>
                <a:effectLst/>
                <a:latin typeface="+mn-ea"/>
                <a:ea typeface="+mn-ea"/>
              </a:rPr>
              <a:t>B</a:t>
            </a:r>
            <a:r>
              <a:rPr lang="zh-CN" altLang="zh-CN" sz="1200" kern="100" dirty="0">
                <a:solidFill>
                  <a:schemeClr val="bg1"/>
                </a:solidFill>
                <a:effectLst/>
                <a:latin typeface="+mn-ea"/>
                <a:ea typeface="+mn-ea"/>
              </a:rPr>
              <a:t>，则</a:t>
            </a:r>
            <a:r>
              <a:rPr lang="en-US" altLang="zh-CN" sz="1200" kern="100" dirty="0" err="1">
                <a:solidFill>
                  <a:schemeClr val="bg1"/>
                </a:solidFill>
                <a:effectLst/>
                <a:latin typeface="+mn-ea"/>
                <a:ea typeface="+mn-ea"/>
              </a:rPr>
              <a:t>IoU</a:t>
            </a:r>
            <a:r>
              <a:rPr lang="zh-CN" altLang="zh-CN" sz="1200" kern="100" dirty="0">
                <a:solidFill>
                  <a:schemeClr val="bg1"/>
                </a:solidFill>
                <a:effectLst/>
                <a:latin typeface="+mn-ea"/>
                <a:ea typeface="+mn-ea"/>
              </a:rPr>
              <a:t>可表示为：</a:t>
            </a:r>
          </a:p>
          <a:p>
            <a:r>
              <a:rPr lang="zh-CN" altLang="en-US" dirty="0"/>
              <a:t>公式</a:t>
            </a:r>
            <a:r>
              <a:rPr lang="en-US" altLang="zh-CN"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chemeClr val="bg1"/>
                </a:solidFill>
                <a:effectLst/>
                <a:latin typeface="+mn-ea"/>
                <a:ea typeface="+mn-ea"/>
              </a:rPr>
              <a:t>在</a:t>
            </a:r>
            <a:r>
              <a:rPr lang="en-US" altLang="zh-CN" sz="1200" kern="100" dirty="0" err="1">
                <a:solidFill>
                  <a:schemeClr val="bg1"/>
                </a:solidFill>
                <a:effectLst/>
                <a:latin typeface="+mn-ea"/>
                <a:ea typeface="+mn-ea"/>
              </a:rPr>
              <a:t>IoU</a:t>
            </a:r>
            <a:r>
              <a:rPr lang="zh-CN" altLang="zh-CN" sz="1200" kern="100" dirty="0">
                <a:solidFill>
                  <a:schemeClr val="bg1"/>
                </a:solidFill>
                <a:effectLst/>
                <a:latin typeface="+mn-ea"/>
                <a:ea typeface="+mn-ea"/>
              </a:rPr>
              <a:t>的基础上增加中心点距离，而</a:t>
            </a:r>
            <a:r>
              <a:rPr lang="zh-CN" altLang="zh-CN" sz="1200" kern="100" dirty="0">
                <a:solidFill>
                  <a:schemeClr val="bg1"/>
                </a:solidFill>
                <a:effectLst/>
                <a:latin typeface="+mn-ea"/>
                <a:ea typeface="+mn-ea"/>
                <a:cs typeface="Times New Roman" panose="02020603050405020304" pitchFamily="18" charset="0"/>
              </a:rPr>
              <a:t>的中心点，</a:t>
            </a:r>
            <a:r>
              <a:rPr lang="en-US" altLang="zh-CN" sz="1200" kern="100" dirty="0">
                <a:solidFill>
                  <a:schemeClr val="bg1"/>
                </a:solidFill>
                <a:effectLst/>
                <a:latin typeface="+mn-ea"/>
                <a:ea typeface="+mn-ea"/>
              </a:rPr>
              <a:t>p</a:t>
            </a:r>
            <a:r>
              <a:rPr lang="zh-CN" altLang="zh-CN" sz="1200" kern="100" dirty="0">
                <a:solidFill>
                  <a:schemeClr val="bg1"/>
                </a:solidFill>
                <a:effectLst/>
                <a:latin typeface="+mn-ea"/>
                <a:ea typeface="+mn-ea"/>
                <a:cs typeface="Times New Roman" panose="02020603050405020304" pitchFamily="18" charset="0"/>
              </a:rPr>
              <a:t>表示两个</a:t>
            </a:r>
            <a:r>
              <a:rPr lang="en-US" altLang="zh-CN" sz="1200" kern="100" dirty="0" err="1">
                <a:solidFill>
                  <a:schemeClr val="bg1"/>
                </a:solidFill>
                <a:effectLst/>
                <a:latin typeface="+mn-ea"/>
                <a:ea typeface="+mn-ea"/>
              </a:rPr>
              <a:t>CIoU</a:t>
            </a:r>
            <a:r>
              <a:rPr lang="en-US" altLang="zh-CN" sz="1200" kern="100" dirty="0">
                <a:solidFill>
                  <a:schemeClr val="bg1"/>
                </a:solidFill>
                <a:effectLst/>
                <a:latin typeface="+mn-ea"/>
                <a:ea typeface="+mn-ea"/>
              </a:rPr>
              <a:t> Loss</a:t>
            </a:r>
            <a:r>
              <a:rPr lang="zh-CN" altLang="zh-CN" sz="1200" kern="100" dirty="0">
                <a:solidFill>
                  <a:schemeClr val="bg1"/>
                </a:solidFill>
                <a:effectLst/>
                <a:latin typeface="+mn-ea"/>
                <a:ea typeface="+mn-ea"/>
              </a:rPr>
              <a:t>则又向其中添加了相对比例，用于对预测框和真实框不一致的结果进行惩罚，公式如下：</a:t>
            </a:r>
            <a:endParaRPr lang="en-US" altLang="zh-CN" sz="1200" kern="100" dirty="0">
              <a:solidFill>
                <a:schemeClr val="bg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chemeClr val="bg1"/>
                </a:solidFill>
                <a:effectLst/>
                <a:latin typeface="+mn-ea"/>
                <a:ea typeface="+mn-ea"/>
                <a:cs typeface="Times New Roman" panose="02020603050405020304" pitchFamily="18" charset="0"/>
                <a:sym typeface="+mn-lt"/>
              </a:rPr>
              <a:t>公式</a:t>
            </a:r>
            <a:r>
              <a:rPr lang="en-US" altLang="zh-CN" sz="1200" kern="100" dirty="0">
                <a:solidFill>
                  <a:schemeClr val="bg1"/>
                </a:solidFill>
                <a:effectLst/>
                <a:latin typeface="+mn-ea"/>
                <a:ea typeface="+mn-ea"/>
                <a:cs typeface="Times New Roman" panose="02020603050405020304" pitchFamily="18" charset="0"/>
                <a:sym typeface="+mn-lt"/>
              </a:rPr>
              <a:t>4</a:t>
            </a:r>
            <a:endParaRPr lang="zh-CN" altLang="zh-CN" sz="1200" kern="100" dirty="0">
              <a:solidFill>
                <a:schemeClr val="bg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chemeClr val="bg1"/>
                </a:solidFill>
                <a:effectLst/>
                <a:latin typeface="+mn-ea"/>
                <a:ea typeface="+mn-ea"/>
                <a:cs typeface="Times New Roman" panose="02020603050405020304" pitchFamily="18" charset="0"/>
              </a:rPr>
              <a:t>式中</a:t>
            </a:r>
            <a:r>
              <a:rPr lang="en-US" altLang="zh-CN" sz="1200" kern="100" dirty="0">
                <a:solidFill>
                  <a:schemeClr val="bg1"/>
                </a:solidFill>
                <a:effectLst/>
                <a:latin typeface="+mn-ea"/>
                <a:ea typeface="+mn-ea"/>
              </a:rPr>
              <a:t>b</a:t>
            </a:r>
            <a:r>
              <a:rPr lang="zh-CN" altLang="zh-CN" sz="1200" kern="100" dirty="0">
                <a:solidFill>
                  <a:schemeClr val="bg1"/>
                </a:solidFill>
                <a:effectLst/>
                <a:latin typeface="+mn-ea"/>
                <a:ea typeface="+mn-ea"/>
                <a:cs typeface="Times New Roman" panose="02020603050405020304" pitchFamily="18" charset="0"/>
              </a:rPr>
              <a:t>和</a:t>
            </a:r>
            <a:r>
              <a:rPr lang="en-US" altLang="zh-CN" sz="1200" kern="100" dirty="0" err="1">
                <a:solidFill>
                  <a:schemeClr val="bg1"/>
                </a:solidFill>
                <a:effectLst/>
                <a:latin typeface="+mn-ea"/>
                <a:ea typeface="+mn-ea"/>
              </a:rPr>
              <a:t>b</a:t>
            </a:r>
            <a:r>
              <a:rPr lang="en-US" altLang="zh-CN" sz="1200" kern="100" baseline="30000" dirty="0" err="1">
                <a:solidFill>
                  <a:schemeClr val="bg1"/>
                </a:solidFill>
                <a:effectLst/>
                <a:latin typeface="+mn-ea"/>
                <a:ea typeface="+mn-ea"/>
              </a:rPr>
              <a:t>gt</a:t>
            </a:r>
            <a:r>
              <a:rPr lang="zh-CN" altLang="zh-CN" sz="1200" kern="100" dirty="0">
                <a:solidFill>
                  <a:schemeClr val="bg1"/>
                </a:solidFill>
                <a:effectLst/>
                <a:latin typeface="+mn-ea"/>
                <a:ea typeface="+mn-ea"/>
                <a:cs typeface="Times New Roman" panose="02020603050405020304" pitchFamily="18" charset="0"/>
              </a:rPr>
              <a:t>分别是预测框和真实框矩形框的欧式距离，</a:t>
            </a:r>
            <a:r>
              <a:rPr lang="en-US" altLang="zh-CN" sz="1200" kern="100" dirty="0">
                <a:solidFill>
                  <a:schemeClr val="bg1"/>
                </a:solidFill>
                <a:effectLst/>
                <a:latin typeface="+mn-ea"/>
                <a:ea typeface="+mn-ea"/>
              </a:rPr>
              <a:t>c</a:t>
            </a:r>
            <a:r>
              <a:rPr lang="zh-CN" altLang="zh-CN" sz="1200" kern="100" dirty="0">
                <a:solidFill>
                  <a:schemeClr val="bg1"/>
                </a:solidFill>
                <a:effectLst/>
                <a:latin typeface="+mn-ea"/>
                <a:ea typeface="+mn-ea"/>
                <a:cs typeface="Times New Roman" panose="02020603050405020304" pitchFamily="18" charset="0"/>
              </a:rPr>
              <a:t>表示两个矩形框的闭包区域的对角线的距离；而</a:t>
            </a:r>
            <a:r>
              <a:rPr lang="en-US" altLang="zh-CN" sz="1200" kern="100" dirty="0">
                <a:solidFill>
                  <a:schemeClr val="bg1"/>
                </a:solidFill>
                <a:effectLst/>
                <a:latin typeface="+mn-ea"/>
                <a:ea typeface="+mn-ea"/>
              </a:rPr>
              <a:t>v</a:t>
            </a:r>
            <a:r>
              <a:rPr lang="zh-CN" altLang="zh-CN" sz="1200" kern="100" dirty="0">
                <a:solidFill>
                  <a:schemeClr val="bg1"/>
                </a:solidFill>
                <a:effectLst/>
                <a:latin typeface="+mn-ea"/>
                <a:ea typeface="+mn-ea"/>
                <a:cs typeface="Times New Roman" panose="02020603050405020304" pitchFamily="18" charset="0"/>
              </a:rPr>
              <a:t>用来衡量预测框和真实框两个矩形框相对比例的一致性，α是权重系数。这样处理后，不仅考虑了两个框之间的距离，还考虑了矩形框的相对比例，更是解决了梯度为</a:t>
            </a:r>
            <a:r>
              <a:rPr lang="en-US" altLang="zh-CN" sz="1200" kern="100" dirty="0">
                <a:solidFill>
                  <a:schemeClr val="bg1"/>
                </a:solidFill>
                <a:effectLst/>
                <a:latin typeface="+mn-ea"/>
                <a:ea typeface="+mn-ea"/>
              </a:rPr>
              <a:t>0</a:t>
            </a:r>
            <a:r>
              <a:rPr lang="zh-CN" altLang="zh-CN" sz="1200" kern="100" dirty="0">
                <a:solidFill>
                  <a:schemeClr val="bg1"/>
                </a:solidFill>
                <a:effectLst/>
                <a:latin typeface="+mn-ea"/>
                <a:ea typeface="+mn-ea"/>
                <a:cs typeface="Times New Roman" panose="02020603050405020304" pitchFamily="18" charset="0"/>
              </a:rPr>
              <a:t>和梯度爆炸的情况。</a:t>
            </a:r>
            <a:endParaRPr lang="en-US" altLang="zh-CN" sz="1200" kern="100" dirty="0">
              <a:solidFill>
                <a:schemeClr val="bg1"/>
              </a:solidFill>
              <a:effectLst/>
              <a:latin typeface="+mn-ea"/>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bg1"/>
              </a:solidFill>
              <a:effectLst/>
              <a:latin typeface="+mn-ea"/>
              <a:ea typeface="+mn-ea"/>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bg1"/>
              </a:solidFill>
              <a:effectLst/>
              <a:latin typeface="+mn-ea"/>
              <a:ea typeface="+mn-ea"/>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solidFill>
                  <a:schemeClr val="bg1"/>
                </a:solidFill>
                <a:effectLst/>
                <a:latin typeface="+mn-ea"/>
                <a:ea typeface="+mn-ea"/>
                <a:cs typeface="Times New Roman" panose="02020603050405020304" pitchFamily="18" charset="0"/>
                <a:sym typeface="+mn-lt"/>
              </a:rPr>
              <a:t>方程式</a:t>
            </a:r>
            <a:endParaRPr lang="en-US" altLang="zh-CN" sz="1200" kern="100" dirty="0">
              <a:solidFill>
                <a:schemeClr val="bg1"/>
              </a:solidFill>
              <a:effectLst/>
              <a:latin typeface="+mn-ea"/>
              <a:ea typeface="+mn-ea"/>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800" kern="100" dirty="0">
                <a:solidFill>
                  <a:schemeClr val="bg1"/>
                </a:solidFill>
                <a:effectLst/>
                <a:latin typeface="+mn-ea"/>
                <a:ea typeface="+mn-ea"/>
              </a:rPr>
              <a:t>主要改进是提出了非对称的加权操作，其中</a:t>
            </a:r>
            <a:r>
              <a:rPr lang="en-US" altLang="zh-CN" sz="800" kern="100" dirty="0">
                <a:solidFill>
                  <a:schemeClr val="bg1"/>
                </a:solidFill>
                <a:effectLst/>
                <a:latin typeface="+mn-ea"/>
                <a:ea typeface="+mn-ea"/>
              </a:rPr>
              <a:t>p</a:t>
            </a:r>
            <a:r>
              <a:rPr lang="zh-CN" altLang="zh-CN" sz="800" kern="100" dirty="0">
                <a:solidFill>
                  <a:schemeClr val="bg1"/>
                </a:solidFill>
                <a:effectLst/>
                <a:latin typeface="+mn-ea"/>
                <a:ea typeface="+mn-ea"/>
              </a:rPr>
              <a:t>表示前景的预测概率，</a:t>
            </a:r>
            <a:r>
              <a:rPr lang="en-US" altLang="zh-CN" sz="800" kern="100" dirty="0">
                <a:solidFill>
                  <a:schemeClr val="bg1"/>
                </a:solidFill>
                <a:effectLst/>
                <a:latin typeface="+mn-ea"/>
                <a:ea typeface="+mn-ea"/>
              </a:rPr>
              <a:t>q</a:t>
            </a:r>
            <a:r>
              <a:rPr lang="zh-CN" altLang="zh-CN" sz="800" kern="100" dirty="0">
                <a:solidFill>
                  <a:schemeClr val="bg1"/>
                </a:solidFill>
                <a:effectLst/>
                <a:latin typeface="+mn-ea"/>
                <a:ea typeface="+mn-ea"/>
              </a:rPr>
              <a:t>是标签，正样本时</a:t>
            </a:r>
            <a:r>
              <a:rPr lang="en-US" altLang="zh-CN" sz="800" kern="100" dirty="0">
                <a:solidFill>
                  <a:schemeClr val="bg1"/>
                </a:solidFill>
                <a:effectLst/>
                <a:latin typeface="+mn-ea"/>
                <a:ea typeface="+mn-ea"/>
              </a:rPr>
              <a:t>q</a:t>
            </a:r>
            <a:r>
              <a:rPr lang="zh-CN" altLang="zh-CN" sz="800" kern="100" dirty="0">
                <a:solidFill>
                  <a:schemeClr val="bg1"/>
                </a:solidFill>
                <a:effectLst/>
                <a:latin typeface="+mn-ea"/>
                <a:ea typeface="+mn-ea"/>
              </a:rPr>
              <a:t>为预测结果和真实标注框的</a:t>
            </a:r>
            <a:r>
              <a:rPr lang="en-US" altLang="zh-CN" sz="800" kern="100" dirty="0" err="1">
                <a:solidFill>
                  <a:schemeClr val="bg1"/>
                </a:solidFill>
                <a:effectLst/>
                <a:latin typeface="+mn-ea"/>
                <a:ea typeface="+mn-ea"/>
              </a:rPr>
              <a:t>IoU</a:t>
            </a:r>
            <a:r>
              <a:rPr lang="en-US" altLang="zh-CN" sz="800" kern="100" dirty="0">
                <a:solidFill>
                  <a:schemeClr val="bg1"/>
                </a:solidFill>
                <a:effectLst/>
                <a:latin typeface="+mn-ea"/>
                <a:ea typeface="+mn-ea"/>
              </a:rPr>
              <a:t>,</a:t>
            </a:r>
            <a:r>
              <a:rPr lang="zh-CN" altLang="zh-CN" sz="800" kern="100" dirty="0">
                <a:solidFill>
                  <a:schemeClr val="bg1"/>
                </a:solidFill>
                <a:effectLst/>
                <a:latin typeface="+mn-ea"/>
                <a:ea typeface="+mn-ea"/>
              </a:rPr>
              <a:t>而负样本时候</a:t>
            </a:r>
            <a:r>
              <a:rPr lang="en-US" altLang="zh-CN" sz="800" kern="100" dirty="0">
                <a:solidFill>
                  <a:schemeClr val="bg1"/>
                </a:solidFill>
                <a:effectLst/>
                <a:latin typeface="+mn-ea"/>
                <a:ea typeface="+mn-ea"/>
              </a:rPr>
              <a:t>q</a:t>
            </a:r>
            <a:r>
              <a:rPr lang="zh-CN" altLang="zh-CN" sz="800" kern="100" dirty="0">
                <a:solidFill>
                  <a:schemeClr val="bg1"/>
                </a:solidFill>
                <a:effectLst/>
                <a:latin typeface="+mn-ea"/>
                <a:ea typeface="+mn-ea"/>
              </a:rPr>
              <a:t>值为</a:t>
            </a:r>
            <a:r>
              <a:rPr lang="en-US" altLang="zh-CN" sz="800" kern="100" dirty="0">
                <a:solidFill>
                  <a:schemeClr val="bg1"/>
                </a:solidFill>
                <a:effectLst/>
                <a:latin typeface="+mn-ea"/>
                <a:ea typeface="+mn-ea"/>
              </a:rPr>
              <a:t>0</a:t>
            </a:r>
            <a:r>
              <a:rPr lang="zh-CN" altLang="zh-CN" sz="800" kern="100" dirty="0">
                <a:solidFill>
                  <a:schemeClr val="bg1"/>
                </a:solidFill>
                <a:effectLst/>
                <a:latin typeface="+mn-ea"/>
                <a:ea typeface="+mn-ea"/>
              </a:rPr>
              <a:t>。该损失函数其他符号中由于</a:t>
            </a:r>
            <a:r>
              <a:rPr lang="en-US" altLang="zh-CN" sz="800" kern="100" dirty="0">
                <a:solidFill>
                  <a:schemeClr val="bg1"/>
                </a:solidFill>
                <a:effectLst/>
                <a:latin typeface="+mn-ea"/>
                <a:ea typeface="+mn-ea"/>
              </a:rPr>
              <a:t>p</a:t>
            </a:r>
            <a:r>
              <a:rPr lang="zh-CN" altLang="zh-CN" sz="800" kern="100" dirty="0">
                <a:solidFill>
                  <a:schemeClr val="bg1"/>
                </a:solidFill>
                <a:effectLst/>
                <a:latin typeface="+mn-ea"/>
                <a:ea typeface="+mn-ea"/>
              </a:rPr>
              <a:t>表示前景的预测概率，故</a:t>
            </a:r>
            <a:r>
              <a:rPr lang="en-US" altLang="zh-CN" sz="800" kern="100" dirty="0">
                <a:solidFill>
                  <a:schemeClr val="bg1"/>
                </a:solidFill>
                <a:effectLst/>
                <a:latin typeface="+mn-ea"/>
                <a:ea typeface="+mn-ea"/>
              </a:rPr>
              <a:t>1-p</a:t>
            </a:r>
            <a:r>
              <a:rPr lang="zh-CN" altLang="zh-CN" sz="800" kern="100" dirty="0">
                <a:solidFill>
                  <a:schemeClr val="bg1"/>
                </a:solidFill>
                <a:effectLst/>
                <a:latin typeface="+mn-ea"/>
                <a:ea typeface="+mn-ea"/>
              </a:rPr>
              <a:t>和</a:t>
            </a:r>
            <a:r>
              <a:rPr lang="en-US" altLang="zh-CN" sz="800" kern="100" dirty="0">
                <a:solidFill>
                  <a:schemeClr val="bg1"/>
                </a:solidFill>
                <a:effectLst/>
                <a:latin typeface="+mn-ea"/>
                <a:ea typeface="+mn-ea"/>
              </a:rPr>
              <a:t>p</a:t>
            </a:r>
            <a:r>
              <a:rPr lang="zh-CN" altLang="zh-CN" sz="800" kern="100" dirty="0">
                <a:solidFill>
                  <a:schemeClr val="bg1"/>
                </a:solidFill>
                <a:effectLst/>
                <a:latin typeface="+mn-ea"/>
                <a:ea typeface="+mn-ea"/>
              </a:rPr>
              <a:t>的系数次方分别是前景类和背景类可以减少简单样例的损失贡献，即相对增加误分类样例的重要性。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bg1"/>
              </a:solidFill>
              <a:latin typeface="+mn-ea"/>
              <a:ea typeface="+mn-ea"/>
              <a:cs typeface="+mn-ea"/>
              <a:sym typeface="+mn-lt"/>
            </a:endParaRPr>
          </a:p>
        </p:txBody>
      </p:sp>
    </p:spTree>
    <p:extLst>
      <p:ext uri="{BB962C8B-B14F-4D97-AF65-F5344CB8AC3E}">
        <p14:creationId xmlns:p14="http://schemas.microsoft.com/office/powerpoint/2010/main" val="416832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5818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886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769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620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2120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898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1079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3773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88449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4110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55323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4577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7181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9140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403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49352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2385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733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3560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6867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411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80329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5862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690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6057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01274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0183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797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5898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22584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4493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9711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774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5562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12625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0726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6466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95073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85246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889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63528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4679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57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693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0694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9429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4457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7188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49580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871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6947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3117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077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7407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4471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3198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249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5881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1814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0071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35570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05319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685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1827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9824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3962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58073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7132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600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4394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7803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33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92747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3728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7398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9003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08361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3027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8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31503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3235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337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116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0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DBD75-FB50-4D95-BE97-D0DDBC3A2067}" type="datetimeFigureOut">
              <a:rPr lang="zh-CN" altLang="en-US" smtClean="0"/>
              <a:t>2024/6/1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4C7C-3895-4C93-B129-D7B944F9125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654" r:id="rId87"/>
    <p:sldLayoutId id="2147483655" r:id="rId88"/>
    <p:sldLayoutId id="2147483656" r:id="rId89"/>
    <p:sldLayoutId id="2147483657" r:id="rId90"/>
    <p:sldLayoutId id="2147483658" r:id="rId91"/>
    <p:sldLayoutId id="2147483659" r:id="rId9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66910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454400" y="2014736"/>
            <a:ext cx="5333286" cy="463397"/>
          </a:xfrm>
          <a:prstGeom prst="rect">
            <a:avLst/>
          </a:prstGeom>
          <a:noFill/>
        </p:spPr>
        <p:txBody>
          <a:bodyPr wrap="square" rtlCol="0">
            <a:spAutoFit/>
          </a:bodyPr>
          <a:lstStyle/>
          <a:p>
            <a:pPr algn="ctr">
              <a:lnSpc>
                <a:spcPct val="150000"/>
              </a:lnSpc>
            </a:pPr>
            <a:r>
              <a:rPr lang="zh-CN" altLang="en-US" spc="300" dirty="0">
                <a:solidFill>
                  <a:srgbClr val="608274"/>
                </a:solidFill>
                <a:cs typeface="+mn-ea"/>
                <a:sym typeface="+mn-lt"/>
              </a:rPr>
              <a:t>人工智能数学基础课程大项目结题汇报</a:t>
            </a:r>
            <a:endParaRPr lang="en-US" altLang="zh-CN" spc="300" dirty="0">
              <a:solidFill>
                <a:srgbClr val="608274"/>
              </a:solidFill>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PA_文本框 2">
            <a:extLst>
              <a:ext uri="{FF2B5EF4-FFF2-40B4-BE49-F238E27FC236}">
                <a16:creationId xmlns:a16="http://schemas.microsoft.com/office/drawing/2014/main" id="{1B0AD6FB-1AF4-5BAE-9CDB-21E201202ACF}"/>
              </a:ext>
            </a:extLst>
          </p:cNvPr>
          <p:cNvSpPr txBox="1"/>
          <p:nvPr>
            <p:custDataLst>
              <p:tags r:id="rId1"/>
            </p:custDataLst>
          </p:nvPr>
        </p:nvSpPr>
        <p:spPr>
          <a:xfrm>
            <a:off x="1344433" y="2517401"/>
            <a:ext cx="9503131" cy="95051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5000" b="0" dirty="0">
                <a:solidFill>
                  <a:srgbClr val="608274"/>
                </a:solidFill>
                <a:latin typeface="+mn-lt"/>
                <a:ea typeface="+mn-ea"/>
                <a:cs typeface="+mn-ea"/>
                <a:sym typeface="+mn-lt"/>
              </a:rPr>
              <a:t>基于</a:t>
            </a:r>
            <a:r>
              <a:rPr lang="en-US" altLang="zh-CN" sz="5000" b="0" dirty="0">
                <a:solidFill>
                  <a:srgbClr val="608274"/>
                </a:solidFill>
                <a:latin typeface="+mn-lt"/>
                <a:ea typeface="+mn-ea"/>
                <a:cs typeface="+mn-ea"/>
                <a:sym typeface="+mn-lt"/>
              </a:rPr>
              <a:t>YOLOv8</a:t>
            </a:r>
            <a:r>
              <a:rPr lang="zh-CN" altLang="en-US" sz="5000" b="0" dirty="0">
                <a:solidFill>
                  <a:srgbClr val="608274"/>
                </a:solidFill>
                <a:latin typeface="+mn-lt"/>
                <a:ea typeface="+mn-ea"/>
                <a:cs typeface="+mn-ea"/>
                <a:sym typeface="+mn-lt"/>
              </a:rPr>
              <a:t>的空对地目标检测</a:t>
            </a:r>
            <a:endParaRPr lang="en-US" sz="5000" b="0" dirty="0">
              <a:solidFill>
                <a:srgbClr val="608274"/>
              </a:solidFill>
              <a:latin typeface="+mn-lt"/>
              <a:ea typeface="+mn-ea"/>
              <a:cs typeface="+mn-ea"/>
              <a:sym typeface="+mn-lt"/>
            </a:endParaRPr>
          </a:p>
        </p:txBody>
      </p:sp>
      <p:sp>
        <p:nvSpPr>
          <p:cNvPr id="15" name="圆角矩形 12">
            <a:extLst>
              <a:ext uri="{FF2B5EF4-FFF2-40B4-BE49-F238E27FC236}">
                <a16:creationId xmlns:a16="http://schemas.microsoft.com/office/drawing/2014/main" id="{72AEB768-F208-E69E-D6A6-6FBE5E1FF623}"/>
              </a:ext>
            </a:extLst>
          </p:cNvPr>
          <p:cNvSpPr/>
          <p:nvPr/>
        </p:nvSpPr>
        <p:spPr>
          <a:xfrm>
            <a:off x="4405954" y="3879387"/>
            <a:ext cx="3380094"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仓耳青禾体-谷力 W05"/>
                <a:cs typeface="+mn-ea"/>
                <a:sym typeface="+mn-lt"/>
              </a:rPr>
              <a:t>小组成员：刘子康 张文浩 张子鉴</a:t>
            </a:r>
            <a:endParaRPr kumimoji="0" lang="zh-CN" altLang="en-US" sz="1600" b="0" i="0" u="none" strike="noStrike" kern="1200" cap="none" spc="0" normalizeH="0" baseline="0" noProof="0" dirty="0">
              <a:ln>
                <a:noFill/>
              </a:ln>
              <a:solidFill>
                <a:prstClr val="white"/>
              </a:solidFill>
              <a:effectLst/>
              <a:uLnTx/>
              <a:uFillTx/>
              <a:latin typeface="仓耳青禾体-谷力 W05"/>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PA_文本框 2"/>
          <p:cNvSpPr txBox="1"/>
          <p:nvPr>
            <p:custDataLst>
              <p:tags r:id="rId1"/>
            </p:custDataLst>
          </p:nvPr>
        </p:nvSpPr>
        <p:spPr>
          <a:xfrm>
            <a:off x="4124631" y="644662"/>
            <a:ext cx="3942738"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en-US" altLang="zh-CN" dirty="0">
                <a:latin typeface="+mn-lt"/>
                <a:ea typeface="+mn-ea"/>
                <a:cs typeface="+mn-ea"/>
                <a:sym typeface="+mn-lt"/>
              </a:rPr>
              <a:t>YOLOv8</a:t>
            </a:r>
            <a:r>
              <a:rPr lang="zh-CN" altLang="en-US" dirty="0">
                <a:latin typeface="+mn-lt"/>
                <a:ea typeface="+mn-ea"/>
                <a:cs typeface="+mn-ea"/>
                <a:sym typeface="+mn-lt"/>
              </a:rPr>
              <a:t>算法细节</a:t>
            </a:r>
            <a:endParaRPr lang="en-US" dirty="0">
              <a:latin typeface="+mn-lt"/>
              <a:ea typeface="+mn-ea"/>
              <a:cs typeface="+mn-ea"/>
              <a:sym typeface="+mn-lt"/>
            </a:endParaRPr>
          </a:p>
        </p:txBody>
      </p:sp>
      <p:sp>
        <p:nvSpPr>
          <p:cNvPr id="9" name="文本框 8"/>
          <p:cNvSpPr txBox="1"/>
          <p:nvPr/>
        </p:nvSpPr>
        <p:spPr>
          <a:xfrm>
            <a:off x="5624044" y="2009688"/>
            <a:ext cx="2030368"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损失函数改进</a:t>
            </a:r>
          </a:p>
        </p:txBody>
      </p:sp>
      <mc:AlternateContent xmlns:mc="http://schemas.openxmlformats.org/markup-compatibility/2006">
        <mc:Choice xmlns:a14="http://schemas.microsoft.com/office/drawing/2010/main" Requires="a14">
          <p:sp>
            <p:nvSpPr>
              <p:cNvPr id="11" name="1"/>
              <p:cNvSpPr txBox="1">
                <a:spLocks noChangeArrowheads="1"/>
              </p:cNvSpPr>
              <p:nvPr/>
            </p:nvSpPr>
            <p:spPr bwMode="auto">
              <a:xfrm>
                <a:off x="5729748" y="2580709"/>
                <a:ext cx="5589639" cy="3257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266700">
                  <a:lnSpc>
                    <a:spcPct val="125000"/>
                  </a:lnSpc>
                </a:pPr>
                <a:r>
                  <a:rPr lang="zh-CN" altLang="zh-CN" sz="1200" kern="100" dirty="0">
                    <a:solidFill>
                      <a:schemeClr val="bg1"/>
                    </a:solidFill>
                    <a:effectLst/>
                    <a:latin typeface="+mn-ea"/>
                    <a:ea typeface="+mn-ea"/>
                  </a:rPr>
                  <a:t>由于正负样本有不平衡问题，可能会导致评价指标的误判，如几乎全是正例的模型中采用查准率</a:t>
                </a:r>
                <a:r>
                  <a:rPr lang="en-US" altLang="zh-CN" sz="1200" kern="100" dirty="0">
                    <a:solidFill>
                      <a:schemeClr val="bg1"/>
                    </a:solidFill>
                    <a:effectLst/>
                    <a:latin typeface="+mn-ea"/>
                    <a:ea typeface="+mn-ea"/>
                  </a:rPr>
                  <a:t>(accuracy)</a:t>
                </a:r>
                <a:r>
                  <a:rPr lang="zh-CN" altLang="zh-CN" sz="1200" kern="100" dirty="0">
                    <a:solidFill>
                      <a:schemeClr val="bg1"/>
                    </a:solidFill>
                    <a:effectLst/>
                    <a:latin typeface="+mn-ea"/>
                    <a:ea typeface="+mn-ea"/>
                  </a:rPr>
                  <a:t>作为评价指标会导致生成的模型无法预测反例。解决这个问题的常见思想是</a:t>
                </a:r>
                <a:r>
                  <a:rPr lang="zh-CN" altLang="zh-CN" sz="1200" b="1" kern="100" dirty="0">
                    <a:solidFill>
                      <a:schemeClr val="bg1"/>
                    </a:solidFill>
                    <a:effectLst/>
                    <a:latin typeface="+mn-ea"/>
                    <a:ea typeface="+mn-ea"/>
                  </a:rPr>
                  <a:t>调整类别权重</a:t>
                </a:r>
                <a:r>
                  <a:rPr lang="zh-CN" altLang="zh-CN" sz="1200" kern="100" dirty="0">
                    <a:solidFill>
                      <a:schemeClr val="bg1"/>
                    </a:solidFill>
                    <a:effectLst/>
                    <a:latin typeface="+mn-ea"/>
                    <a:ea typeface="+mn-ea"/>
                  </a:rPr>
                  <a:t>：即算法实现过程中，对于分类中不同样本数量的类别分别赋予不同的权重。</a:t>
                </a:r>
              </a:p>
              <a:p>
                <a:pPr indent="266700">
                  <a:lnSpc>
                    <a:spcPct val="125000"/>
                  </a:lnSpc>
                </a:pPr>
                <a:r>
                  <a:rPr lang="zh-CN" altLang="zh-CN" sz="1200" kern="100" dirty="0">
                    <a:solidFill>
                      <a:schemeClr val="bg1"/>
                    </a:solidFill>
                    <a:effectLst/>
                    <a:latin typeface="+mn-ea"/>
                    <a:ea typeface="+mn-ea"/>
                  </a:rPr>
                  <a:t>因而</a:t>
                </a:r>
                <a:r>
                  <a:rPr lang="en-US" altLang="zh-CN" sz="1200" kern="100" dirty="0">
                    <a:solidFill>
                      <a:schemeClr val="bg1"/>
                    </a:solidFill>
                    <a:effectLst/>
                    <a:latin typeface="+mn-ea"/>
                    <a:ea typeface="+mn-ea"/>
                  </a:rPr>
                  <a:t>YOLOv8</a:t>
                </a:r>
                <a:r>
                  <a:rPr lang="zh-CN" altLang="zh-CN" sz="1200" kern="100" dirty="0">
                    <a:solidFill>
                      <a:schemeClr val="bg1"/>
                    </a:solidFill>
                    <a:effectLst/>
                    <a:latin typeface="+mn-ea"/>
                    <a:ea typeface="+mn-ea"/>
                  </a:rPr>
                  <a:t>使用变焦损失函数</a:t>
                </a:r>
                <a:r>
                  <a:rPr lang="en-US" altLang="zh-CN" sz="1200" kern="100" dirty="0">
                    <a:solidFill>
                      <a:schemeClr val="bg1"/>
                    </a:solidFill>
                    <a:effectLst/>
                    <a:latin typeface="+mn-ea"/>
                    <a:ea typeface="+mn-ea"/>
                  </a:rPr>
                  <a:t>(varifocal loss function, VFL Loss)</a:t>
                </a:r>
                <a:r>
                  <a:rPr lang="zh-CN" altLang="zh-CN" sz="1200" kern="100" dirty="0">
                    <a:solidFill>
                      <a:schemeClr val="bg1"/>
                    </a:solidFill>
                    <a:effectLst/>
                    <a:latin typeface="+mn-ea"/>
                    <a:ea typeface="+mn-ea"/>
                  </a:rPr>
                  <a:t>作为分类损失函数，方程式如下：</a:t>
                </a:r>
              </a:p>
              <a:p>
                <a:pPr>
                  <a:lnSpc>
                    <a:spcPct val="125000"/>
                  </a:lnSpc>
                </a:pPr>
                <a14:m>
                  <m:oMathPara xmlns:m="http://schemas.openxmlformats.org/officeDocument/2006/math">
                    <m:oMathParaPr>
                      <m:jc m:val="center"/>
                    </m:oMathParaPr>
                    <m:oMath xmlns:m="http://schemas.openxmlformats.org/officeDocument/2006/math">
                      <m:r>
                        <a:rPr lang="en-US" altLang="zh-CN" sz="1200" i="1" kern="100" smtClean="0">
                          <a:solidFill>
                            <a:schemeClr val="bg1"/>
                          </a:solidFill>
                          <a:effectLst/>
                          <a:latin typeface="Cambria Math" panose="02040503050406030204" pitchFamily="18" charset="0"/>
                          <a:ea typeface="+mn-ea"/>
                        </a:rPr>
                        <m:t>𝑉𝐹𝐿</m:t>
                      </m:r>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𝑝</m:t>
                          </m:r>
                          <m:r>
                            <a:rPr lang="en-US" altLang="zh-CN" sz="1200" i="1" kern="100" smtClean="0">
                              <a:solidFill>
                                <a:schemeClr val="bg1"/>
                              </a:solidFill>
                              <a:effectLst/>
                              <a:latin typeface="Cambria Math" panose="02040503050406030204" pitchFamily="18" charset="0"/>
                              <a:ea typeface="+mn-ea"/>
                            </a:rPr>
                            <m:t>,</m:t>
                          </m:r>
                          <m:r>
                            <a:rPr lang="en-US" altLang="zh-CN" sz="1200" i="1" kern="100" smtClean="0">
                              <a:solidFill>
                                <a:schemeClr val="bg1"/>
                              </a:solidFill>
                              <a:effectLst/>
                              <a:latin typeface="Cambria Math" panose="02040503050406030204" pitchFamily="18" charset="0"/>
                              <a:ea typeface="+mn-ea"/>
                            </a:rPr>
                            <m:t>𝑞</m:t>
                          </m:r>
                        </m:e>
                      </m:d>
                      <m:r>
                        <a:rPr lang="en-US" altLang="zh-CN" sz="1200" i="1" kern="100" smtClean="0">
                          <a:solidFill>
                            <a:schemeClr val="bg1"/>
                          </a:solidFill>
                          <a:effectLst/>
                          <a:latin typeface="Cambria Math" panose="02040503050406030204" pitchFamily="18" charset="0"/>
                          <a:ea typeface="+mn-ea"/>
                        </a:rPr>
                        <m:t>=</m:t>
                      </m:r>
                      <m:d>
                        <m:dPr>
                          <m:begChr m:val="{"/>
                          <m:endChr m:val=""/>
                          <m:ctrlPr>
                            <a:rPr lang="zh-CN" altLang="zh-CN" sz="1200" i="1" kern="100">
                              <a:solidFill>
                                <a:schemeClr val="bg1"/>
                              </a:solidFill>
                              <a:effectLst/>
                              <a:latin typeface="Cambria Math" panose="02040503050406030204" pitchFamily="18" charset="0"/>
                              <a:ea typeface="+mn-ea"/>
                            </a:rPr>
                          </m:ctrlPr>
                        </m:dPr>
                        <m:e>
                          <m:eqArr>
                            <m:eqArrPr>
                              <m:ctrlPr>
                                <a:rPr lang="zh-CN" altLang="zh-CN" sz="1200" i="1" kern="100">
                                  <a:solidFill>
                                    <a:schemeClr val="bg1"/>
                                  </a:solidFill>
                                  <a:effectLst/>
                                  <a:latin typeface="Cambria Math" panose="02040503050406030204" pitchFamily="18" charset="0"/>
                                  <a:ea typeface="+mn-ea"/>
                                </a:rPr>
                              </m:ctrlPr>
                            </m:eqArrPr>
                            <m:e>
                              <m:r>
                                <a:rPr lang="en-US" altLang="zh-CN" sz="1200" i="1" kern="100" smtClean="0">
                                  <a:solidFill>
                                    <a:schemeClr val="bg1"/>
                                  </a:solidFill>
                                  <a:effectLst/>
                                  <a:latin typeface="Cambria Math" panose="02040503050406030204" pitchFamily="18" charset="0"/>
                                  <a:ea typeface="+mn-ea"/>
                                </a:rPr>
                                <m:t>−</m:t>
                              </m:r>
                              <m:r>
                                <a:rPr lang="en-US" altLang="zh-CN" sz="1200" i="1" kern="100" smtClean="0">
                                  <a:solidFill>
                                    <a:schemeClr val="bg1"/>
                                  </a:solidFill>
                                  <a:effectLst/>
                                  <a:latin typeface="Cambria Math" panose="02040503050406030204" pitchFamily="18" charset="0"/>
                                  <a:ea typeface="+mn-ea"/>
                                </a:rPr>
                                <m:t>𝑞</m:t>
                              </m:r>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𝑞𝑙𝑔</m:t>
                                  </m:r>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𝑝</m:t>
                                      </m:r>
                                    </m:e>
                                  </m:d>
                                  <m:r>
                                    <a:rPr lang="en-US" altLang="zh-CN" sz="1200" i="1" kern="100" smtClean="0">
                                      <a:solidFill>
                                        <a:schemeClr val="bg1"/>
                                      </a:solidFill>
                                      <a:effectLst/>
                                      <a:latin typeface="Cambria Math" panose="02040503050406030204" pitchFamily="18" charset="0"/>
                                      <a:ea typeface="+mn-ea"/>
                                    </a:rPr>
                                    <m:t>+</m:t>
                                  </m:r>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1−</m:t>
                                      </m:r>
                                      <m:r>
                                        <a:rPr lang="en-US" altLang="zh-CN" sz="1200" i="1" kern="100" smtClean="0">
                                          <a:solidFill>
                                            <a:schemeClr val="bg1"/>
                                          </a:solidFill>
                                          <a:effectLst/>
                                          <a:latin typeface="Cambria Math" panose="02040503050406030204" pitchFamily="18" charset="0"/>
                                          <a:ea typeface="+mn-ea"/>
                                        </a:rPr>
                                        <m:t>𝑞</m:t>
                                      </m:r>
                                    </m:e>
                                  </m:d>
                                  <m:func>
                                    <m:funcPr>
                                      <m:ctrlPr>
                                        <a:rPr lang="zh-CN" altLang="zh-CN" sz="1200" i="1" kern="100">
                                          <a:solidFill>
                                            <a:schemeClr val="bg1"/>
                                          </a:solidFill>
                                          <a:effectLst/>
                                          <a:latin typeface="Cambria Math" panose="02040503050406030204" pitchFamily="18" charset="0"/>
                                          <a:ea typeface="+mn-ea"/>
                                        </a:rPr>
                                      </m:ctrlPr>
                                    </m:funcPr>
                                    <m:fName>
                                      <m:r>
                                        <m:rPr>
                                          <m:sty m:val="p"/>
                                        </m:rPr>
                                        <a:rPr lang="en-US" altLang="zh-CN" sz="1200" kern="100" smtClean="0">
                                          <a:solidFill>
                                            <a:schemeClr val="bg1"/>
                                          </a:solidFill>
                                          <a:effectLst/>
                                          <a:latin typeface="Cambria Math" panose="02040503050406030204" pitchFamily="18" charset="0"/>
                                          <a:ea typeface="+mn-ea"/>
                                        </a:rPr>
                                        <m:t>lg</m:t>
                                      </m:r>
                                    </m:fName>
                                    <m:e>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1−</m:t>
                                          </m:r>
                                          <m:r>
                                            <a:rPr lang="en-US" altLang="zh-CN" sz="1200" i="1" kern="100" smtClean="0">
                                              <a:solidFill>
                                                <a:schemeClr val="bg1"/>
                                              </a:solidFill>
                                              <a:effectLst/>
                                              <a:latin typeface="Cambria Math" panose="02040503050406030204" pitchFamily="18" charset="0"/>
                                              <a:ea typeface="+mn-ea"/>
                                            </a:rPr>
                                            <m:t>𝑝</m:t>
                                          </m:r>
                                        </m:e>
                                      </m:d>
                                    </m:e>
                                  </m:func>
                                </m:e>
                              </m:d>
                              <m:r>
                                <a:rPr lang="en-US" altLang="zh-CN" sz="1200" i="1" kern="100" smtClean="0">
                                  <a:solidFill>
                                    <a:schemeClr val="bg1"/>
                                  </a:solidFill>
                                  <a:effectLst/>
                                  <a:latin typeface="Cambria Math" panose="02040503050406030204" pitchFamily="18" charset="0"/>
                                  <a:ea typeface="+mn-ea"/>
                                </a:rPr>
                                <m:t>  </m:t>
                              </m:r>
                              <m:r>
                                <a:rPr lang="en-US" altLang="zh-CN" sz="1200" i="1" kern="100" smtClean="0">
                                  <a:solidFill>
                                    <a:schemeClr val="bg1"/>
                                  </a:solidFill>
                                  <a:effectLst/>
                                  <a:latin typeface="Cambria Math" panose="02040503050406030204" pitchFamily="18" charset="0"/>
                                  <a:ea typeface="+mn-ea"/>
                                </a:rPr>
                                <m:t>𝑞</m:t>
                              </m:r>
                              <m:r>
                                <a:rPr lang="en-US" altLang="zh-CN" sz="1200" i="1" kern="100" smtClean="0">
                                  <a:solidFill>
                                    <a:schemeClr val="bg1"/>
                                  </a:solidFill>
                                  <a:effectLst/>
                                  <a:latin typeface="Cambria Math" panose="02040503050406030204" pitchFamily="18" charset="0"/>
                                  <a:ea typeface="+mn-ea"/>
                                </a:rPr>
                                <m:t>&gt;0</m:t>
                              </m:r>
                            </m:e>
                            <m:e>
                              <m:r>
                                <a:rPr lang="en-US" altLang="zh-CN" sz="1200" i="1" kern="100" smtClean="0">
                                  <a:solidFill>
                                    <a:schemeClr val="bg1"/>
                                  </a:solidFill>
                                  <a:effectLst/>
                                  <a:latin typeface="Cambria Math" panose="02040503050406030204" pitchFamily="18" charset="0"/>
                                  <a:ea typeface="+mn-ea"/>
                                </a:rPr>
                                <m:t>−</m:t>
                              </m:r>
                              <m:r>
                                <a:rPr lang="en-US" altLang="zh-CN" sz="1200" i="1" kern="100" smtClean="0">
                                  <a:solidFill>
                                    <a:schemeClr val="bg1"/>
                                  </a:solidFill>
                                  <a:effectLst/>
                                  <a:latin typeface="Cambria Math" panose="02040503050406030204" pitchFamily="18" charset="0"/>
                                  <a:ea typeface="+mn-ea"/>
                                </a:rPr>
                                <m:t>𝛼</m:t>
                              </m:r>
                              <m:sSup>
                                <m:sSupPr>
                                  <m:ctrlPr>
                                    <a:rPr lang="zh-CN" altLang="zh-CN" sz="1200" i="1" kern="100">
                                      <a:solidFill>
                                        <a:schemeClr val="bg1"/>
                                      </a:solidFill>
                                      <a:effectLst/>
                                      <a:latin typeface="Cambria Math" panose="02040503050406030204" pitchFamily="18" charset="0"/>
                                      <a:ea typeface="+mn-ea"/>
                                    </a:rPr>
                                  </m:ctrlPr>
                                </m:sSupPr>
                                <m:e>
                                  <m:r>
                                    <a:rPr lang="en-US" altLang="zh-CN" sz="1200" i="1" kern="100" smtClean="0">
                                      <a:solidFill>
                                        <a:schemeClr val="bg1"/>
                                      </a:solidFill>
                                      <a:effectLst/>
                                      <a:latin typeface="Cambria Math" panose="02040503050406030204" pitchFamily="18" charset="0"/>
                                      <a:ea typeface="+mn-ea"/>
                                    </a:rPr>
                                    <m:t>𝑝</m:t>
                                  </m:r>
                                </m:e>
                                <m:sup>
                                  <m:r>
                                    <a:rPr lang="en-US" altLang="zh-CN" sz="1200" i="1" kern="100" smtClean="0">
                                      <a:solidFill>
                                        <a:schemeClr val="bg1"/>
                                      </a:solidFill>
                                      <a:effectLst/>
                                      <a:latin typeface="Cambria Math" panose="02040503050406030204" pitchFamily="18" charset="0"/>
                                      <a:ea typeface="+mn-ea"/>
                                    </a:rPr>
                                    <m:t>𝛾</m:t>
                                  </m:r>
                                </m:sup>
                              </m:sSup>
                              <m:func>
                                <m:funcPr>
                                  <m:ctrlPr>
                                    <a:rPr lang="zh-CN" altLang="zh-CN" sz="1200" i="1" kern="100">
                                      <a:solidFill>
                                        <a:schemeClr val="bg1"/>
                                      </a:solidFill>
                                      <a:effectLst/>
                                      <a:latin typeface="Cambria Math" panose="02040503050406030204" pitchFamily="18" charset="0"/>
                                      <a:ea typeface="+mn-ea"/>
                                    </a:rPr>
                                  </m:ctrlPr>
                                </m:funcPr>
                                <m:fName>
                                  <m:r>
                                    <m:rPr>
                                      <m:sty m:val="p"/>
                                    </m:rPr>
                                    <a:rPr lang="en-US" altLang="zh-CN" sz="1200" kern="100" smtClean="0">
                                      <a:solidFill>
                                        <a:schemeClr val="bg1"/>
                                      </a:solidFill>
                                      <a:effectLst/>
                                      <a:latin typeface="Cambria Math" panose="02040503050406030204" pitchFamily="18" charset="0"/>
                                      <a:ea typeface="+mn-ea"/>
                                    </a:rPr>
                                    <m:t>lg</m:t>
                                  </m:r>
                                </m:fName>
                                <m:e>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1−</m:t>
                                      </m:r>
                                      <m:r>
                                        <a:rPr lang="en-US" altLang="zh-CN" sz="1200" i="1" kern="100" smtClean="0">
                                          <a:solidFill>
                                            <a:schemeClr val="bg1"/>
                                          </a:solidFill>
                                          <a:effectLst/>
                                          <a:latin typeface="Cambria Math" panose="02040503050406030204" pitchFamily="18" charset="0"/>
                                          <a:ea typeface="+mn-ea"/>
                                        </a:rPr>
                                        <m:t>𝑝</m:t>
                                      </m:r>
                                    </m:e>
                                  </m:d>
                                </m:e>
                              </m:func>
                              <m:r>
                                <a:rPr lang="en-US" altLang="zh-CN" sz="1200" i="1" kern="100" smtClean="0">
                                  <a:solidFill>
                                    <a:schemeClr val="bg1"/>
                                  </a:solidFill>
                                  <a:effectLst/>
                                  <a:latin typeface="Cambria Math" panose="02040503050406030204" pitchFamily="18" charset="0"/>
                                  <a:ea typeface="+mn-ea"/>
                                </a:rPr>
                                <m:t>                                 </m:t>
                              </m:r>
                              <m:r>
                                <a:rPr lang="en-US" altLang="zh-CN" sz="1200" i="1" kern="100" smtClean="0">
                                  <a:solidFill>
                                    <a:schemeClr val="bg1"/>
                                  </a:solidFill>
                                  <a:effectLst/>
                                  <a:latin typeface="Cambria Math" panose="02040503050406030204" pitchFamily="18" charset="0"/>
                                  <a:ea typeface="+mn-ea"/>
                                </a:rPr>
                                <m:t>𝑞</m:t>
                              </m:r>
                              <m:r>
                                <a:rPr lang="en-US" altLang="zh-CN" sz="1200" i="1" kern="100" smtClean="0">
                                  <a:solidFill>
                                    <a:schemeClr val="bg1"/>
                                  </a:solidFill>
                                  <a:effectLst/>
                                  <a:latin typeface="Cambria Math" panose="02040503050406030204" pitchFamily="18" charset="0"/>
                                  <a:ea typeface="+mn-ea"/>
                                </a:rPr>
                                <m:t>=0</m:t>
                              </m:r>
                            </m:e>
                          </m:eqArr>
                        </m:e>
                      </m:d>
                    </m:oMath>
                  </m:oMathPara>
                </a14:m>
                <a:endParaRPr lang="zh-CN" altLang="zh-CN" sz="1200" kern="100" dirty="0">
                  <a:solidFill>
                    <a:schemeClr val="bg1"/>
                  </a:solidFill>
                  <a:effectLst/>
                  <a:latin typeface="+mn-ea"/>
                  <a:ea typeface="+mn-ea"/>
                </a:endParaRPr>
              </a:p>
              <a:p>
                <a:pPr indent="266700">
                  <a:lnSpc>
                    <a:spcPct val="125000"/>
                  </a:lnSpc>
                </a:pPr>
                <a:r>
                  <a:rPr lang="zh-CN" altLang="zh-CN" sz="1200" kern="100" dirty="0">
                    <a:solidFill>
                      <a:schemeClr val="bg1"/>
                    </a:solidFill>
                    <a:effectLst/>
                    <a:latin typeface="+mn-ea"/>
                    <a:ea typeface="+mn-ea"/>
                  </a:rPr>
                  <a:t>回归损失为</a:t>
                </a:r>
                <a:r>
                  <a:rPr lang="en-US" altLang="zh-CN" sz="1200" kern="100" dirty="0" err="1">
                    <a:solidFill>
                      <a:schemeClr val="bg1"/>
                    </a:solidFill>
                    <a:effectLst/>
                    <a:latin typeface="+mn-ea"/>
                    <a:ea typeface="+mn-ea"/>
                  </a:rPr>
                  <a:t>CIoU</a:t>
                </a:r>
                <a:r>
                  <a:rPr lang="zh-CN" altLang="zh-CN" sz="1200" kern="100" dirty="0">
                    <a:solidFill>
                      <a:schemeClr val="bg1"/>
                    </a:solidFill>
                    <a:effectLst/>
                    <a:latin typeface="+mn-ea"/>
                    <a:ea typeface="+mn-ea"/>
                  </a:rPr>
                  <a:t>损失函数</a:t>
                </a:r>
                <a:r>
                  <a:rPr lang="en-US" altLang="zh-CN" sz="1200" kern="100" dirty="0">
                    <a:solidFill>
                      <a:schemeClr val="bg1"/>
                    </a:solidFill>
                    <a:effectLst/>
                    <a:latin typeface="+mn-ea"/>
                    <a:ea typeface="+mn-ea"/>
                  </a:rPr>
                  <a:t>+</a:t>
                </a:r>
                <a:r>
                  <a:rPr lang="zh-CN" altLang="zh-CN" sz="1200" kern="100" dirty="0">
                    <a:solidFill>
                      <a:schemeClr val="bg1"/>
                    </a:solidFill>
                    <a:effectLst/>
                    <a:latin typeface="+mn-ea"/>
                    <a:ea typeface="+mn-ea"/>
                  </a:rPr>
                  <a:t>分布焦点损失</a:t>
                </a:r>
                <a:r>
                  <a:rPr lang="en-US" altLang="zh-CN" sz="1200" kern="100" dirty="0">
                    <a:solidFill>
                      <a:schemeClr val="bg1"/>
                    </a:solidFill>
                    <a:effectLst/>
                    <a:latin typeface="+mn-ea"/>
                    <a:ea typeface="+mn-ea"/>
                  </a:rPr>
                  <a:t>(distribution focal loss, DFL)</a:t>
                </a:r>
                <a:r>
                  <a:rPr lang="zh-CN" altLang="en-US" sz="1200" kern="100" dirty="0">
                    <a:solidFill>
                      <a:schemeClr val="bg1"/>
                    </a:solidFill>
                    <a:effectLst/>
                    <a:latin typeface="+mn-ea"/>
                    <a:ea typeface="+mn-ea"/>
                  </a:rPr>
                  <a:t>，</a:t>
                </a:r>
                <a:r>
                  <a:rPr lang="zh-CN" altLang="zh-CN" sz="1200" kern="100" dirty="0">
                    <a:solidFill>
                      <a:schemeClr val="bg1"/>
                    </a:solidFill>
                    <a:effectLst/>
                    <a:latin typeface="+mn-ea"/>
                    <a:ea typeface="+mn-ea"/>
                  </a:rPr>
                  <a:t>记</a:t>
                </a:r>
                <a:r>
                  <a:rPr lang="en-US" altLang="zh-CN" sz="1200" kern="100" dirty="0">
                    <a:solidFill>
                      <a:schemeClr val="bg1"/>
                    </a:solidFill>
                    <a:effectLst/>
                    <a:latin typeface="+mn-ea"/>
                    <a:ea typeface="+mn-ea"/>
                  </a:rPr>
                  <a:t>y</a:t>
                </a:r>
                <a:r>
                  <a:rPr lang="zh-CN" altLang="zh-CN" sz="1200" kern="100" dirty="0">
                    <a:solidFill>
                      <a:schemeClr val="bg1"/>
                    </a:solidFill>
                    <a:effectLst/>
                    <a:latin typeface="+mn-ea"/>
                    <a:ea typeface="+mn-ea"/>
                  </a:rPr>
                  <a:t>是真实标签，靠近真实标签</a:t>
                </a:r>
                <a:r>
                  <a:rPr lang="en-US" altLang="zh-CN" sz="1200" kern="100" dirty="0">
                    <a:solidFill>
                      <a:schemeClr val="bg1"/>
                    </a:solidFill>
                    <a:effectLst/>
                    <a:latin typeface="+mn-ea"/>
                    <a:ea typeface="+mn-ea"/>
                  </a:rPr>
                  <a:t>y</a:t>
                </a:r>
                <a:r>
                  <a:rPr lang="zh-CN" altLang="zh-CN" sz="1200" kern="100" dirty="0">
                    <a:solidFill>
                      <a:schemeClr val="bg1"/>
                    </a:solidFill>
                    <a:effectLst/>
                    <a:latin typeface="+mn-ea"/>
                    <a:ea typeface="+mn-ea"/>
                  </a:rPr>
                  <a:t>的两个标签分别是第</a:t>
                </a:r>
                <a:r>
                  <a:rPr lang="en-US" altLang="zh-CN" sz="1200" kern="100" dirty="0" err="1">
                    <a:solidFill>
                      <a:schemeClr val="bg1"/>
                    </a:solidFill>
                    <a:effectLst/>
                    <a:latin typeface="+mn-ea"/>
                    <a:ea typeface="+mn-ea"/>
                  </a:rPr>
                  <a:t>i</a:t>
                </a:r>
                <a:r>
                  <a:rPr lang="zh-CN" altLang="zh-CN" sz="1200" kern="100" dirty="0">
                    <a:solidFill>
                      <a:schemeClr val="bg1"/>
                    </a:solidFill>
                    <a:effectLst/>
                    <a:latin typeface="+mn-ea"/>
                    <a:ea typeface="+mn-ea"/>
                  </a:rPr>
                  <a:t>次和</a:t>
                </a:r>
                <a:r>
                  <a:rPr lang="en-US" altLang="zh-CN" sz="1200" kern="100" dirty="0">
                    <a:solidFill>
                      <a:schemeClr val="bg1"/>
                    </a:solidFill>
                    <a:effectLst/>
                    <a:latin typeface="+mn-ea"/>
                    <a:ea typeface="+mn-ea"/>
                  </a:rPr>
                  <a:t>i+1</a:t>
                </a:r>
                <a:r>
                  <a:rPr lang="zh-CN" altLang="zh-CN" sz="1200" kern="100" dirty="0">
                    <a:solidFill>
                      <a:schemeClr val="bg1"/>
                    </a:solidFill>
                    <a:effectLst/>
                    <a:latin typeface="+mn-ea"/>
                    <a:ea typeface="+mn-ea"/>
                  </a:rPr>
                  <a:t>次的预测。则有</a:t>
                </a:r>
              </a:p>
              <a:p>
                <a:pPr indent="266700">
                  <a:lnSpc>
                    <a:spcPct val="125000"/>
                  </a:lnSpc>
                </a:pPr>
                <a14:m>
                  <m:oMathPara xmlns:m="http://schemas.openxmlformats.org/officeDocument/2006/math">
                    <m:oMathParaPr>
                      <m:jc m:val="center"/>
                    </m:oMathParaPr>
                    <m:oMath xmlns:m="http://schemas.openxmlformats.org/officeDocument/2006/math">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sub>
                      </m:sSub>
                      <m:r>
                        <a:rPr lang="en-US" altLang="zh-CN" sz="1200" i="1" kern="100" smtClean="0">
                          <a:solidFill>
                            <a:schemeClr val="bg1"/>
                          </a:solidFill>
                          <a:effectLst/>
                          <a:latin typeface="Cambria Math" panose="02040503050406030204" pitchFamily="18" charset="0"/>
                          <a:ea typeface="+mn-ea"/>
                        </a:rPr>
                        <m:t>=</m:t>
                      </m:r>
                      <m:f>
                        <m:fPr>
                          <m:ctrlPr>
                            <a:rPr lang="zh-CN" altLang="zh-CN" sz="1200" i="1" kern="100">
                              <a:solidFill>
                                <a:schemeClr val="bg1"/>
                              </a:solidFill>
                              <a:effectLst/>
                              <a:latin typeface="Cambria Math" panose="02040503050406030204" pitchFamily="18" charset="0"/>
                              <a:ea typeface="+mn-ea"/>
                            </a:rPr>
                          </m:ctrlPr>
                        </m:fPr>
                        <m:num>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r>
                            <a:rPr lang="en-US" altLang="zh-CN" sz="1200" i="1" kern="100" smtClean="0">
                              <a:solidFill>
                                <a:schemeClr val="bg1"/>
                              </a:solidFill>
                              <a:effectLst/>
                              <a:latin typeface="Cambria Math" panose="02040503050406030204" pitchFamily="18" charset="0"/>
                              <a:ea typeface="+mn-ea"/>
                            </a:rPr>
                            <m:t>−</m:t>
                          </m:r>
                          <m:r>
                            <a:rPr lang="en-US" altLang="zh-CN" sz="1200" i="1" kern="100" smtClean="0">
                              <a:solidFill>
                                <a:schemeClr val="bg1"/>
                              </a:solidFill>
                              <a:effectLst/>
                              <a:latin typeface="Cambria Math" panose="02040503050406030204" pitchFamily="18" charset="0"/>
                              <a:ea typeface="+mn-ea"/>
                            </a:rPr>
                            <m:t>𝑦</m:t>
                          </m:r>
                        </m:num>
                        <m:den>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sub>
                          </m:sSub>
                        </m:den>
                      </m:f>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r>
                        <a:rPr lang="en-US" altLang="zh-CN" sz="1200" i="1" kern="100" smtClean="0">
                          <a:solidFill>
                            <a:schemeClr val="bg1"/>
                          </a:solidFill>
                          <a:effectLst/>
                          <a:latin typeface="Cambria Math" panose="02040503050406030204" pitchFamily="18" charset="0"/>
                          <a:ea typeface="+mn-ea"/>
                        </a:rPr>
                        <m:t>=</m:t>
                      </m:r>
                      <m:f>
                        <m:fPr>
                          <m:ctrlPr>
                            <a:rPr lang="zh-CN" altLang="zh-CN" sz="1200" i="1" kern="100">
                              <a:solidFill>
                                <a:schemeClr val="bg1"/>
                              </a:solidFill>
                              <a:effectLst/>
                              <a:latin typeface="Cambria Math" panose="02040503050406030204" pitchFamily="18" charset="0"/>
                              <a:ea typeface="+mn-ea"/>
                            </a:rPr>
                          </m:ctrlPr>
                        </m:fPr>
                        <m:num>
                          <m:r>
                            <a:rPr lang="en-US" altLang="zh-CN" sz="1200" i="1" kern="100" smtClean="0">
                              <a:solidFill>
                                <a:schemeClr val="bg1"/>
                              </a:solidFill>
                              <a:effectLst/>
                              <a:latin typeface="Cambria Math" panose="02040503050406030204" pitchFamily="18" charset="0"/>
                              <a:ea typeface="+mn-ea"/>
                            </a:rPr>
                            <m:t>𝑦</m:t>
                          </m:r>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sub>
                          </m:sSub>
                        </m:num>
                        <m:den>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sub>
                          </m:sSub>
                        </m:den>
                      </m:f>
                    </m:oMath>
                  </m:oMathPara>
                </a14:m>
                <a:endParaRPr lang="zh-CN" altLang="zh-CN" sz="1200" kern="100" dirty="0">
                  <a:solidFill>
                    <a:schemeClr val="bg1"/>
                  </a:solidFill>
                  <a:effectLst/>
                  <a:latin typeface="+mn-ea"/>
                  <a:ea typeface="+mn-ea"/>
                </a:endParaRPr>
              </a:p>
              <a:p>
                <a:pPr indent="266700">
                  <a:lnSpc>
                    <a:spcPct val="125000"/>
                  </a:lnSpc>
                </a:pPr>
                <a:r>
                  <a:rPr lang="zh-CN" altLang="zh-CN" sz="1200" kern="100" dirty="0">
                    <a:solidFill>
                      <a:schemeClr val="bg1"/>
                    </a:solidFill>
                    <a:effectLst/>
                    <a:latin typeface="+mn-ea"/>
                    <a:ea typeface="+mn-ea"/>
                  </a:rPr>
                  <a:t>故</a:t>
                </a:r>
                <a:r>
                  <a:rPr lang="en-US" altLang="zh-CN" sz="1200" b="1" kern="100" dirty="0">
                    <a:solidFill>
                      <a:schemeClr val="bg1"/>
                    </a:solidFill>
                    <a:effectLst/>
                    <a:latin typeface="+mn-ea"/>
                    <a:ea typeface="+mn-ea"/>
                  </a:rPr>
                  <a:t>DFL</a:t>
                </a:r>
                <a:r>
                  <a:rPr lang="zh-CN" altLang="zh-CN" sz="1200" b="1" kern="100" dirty="0">
                    <a:solidFill>
                      <a:schemeClr val="bg1"/>
                    </a:solidFill>
                    <a:effectLst/>
                    <a:latin typeface="+mn-ea"/>
                    <a:ea typeface="+mn-ea"/>
                  </a:rPr>
                  <a:t>损失函数</a:t>
                </a:r>
                <a:r>
                  <a:rPr lang="zh-CN" altLang="zh-CN" sz="1200" kern="100" dirty="0">
                    <a:solidFill>
                      <a:schemeClr val="bg1"/>
                    </a:solidFill>
                    <a:effectLst/>
                    <a:latin typeface="+mn-ea"/>
                    <a:ea typeface="+mn-ea"/>
                  </a:rPr>
                  <a:t>表示如下：</a:t>
                </a:r>
              </a:p>
              <a:p>
                <a:pPr indent="266700">
                  <a:lnSpc>
                    <a:spcPct val="125000"/>
                  </a:lnSpc>
                </a:pPr>
                <a14:m>
                  <m:oMathPara xmlns:m="http://schemas.openxmlformats.org/officeDocument/2006/math">
                    <m:oMathParaPr>
                      <m:jc m:val="center"/>
                    </m:oMathParaPr>
                    <m:oMath xmlns:m="http://schemas.openxmlformats.org/officeDocument/2006/math">
                      <m:r>
                        <a:rPr lang="en-US" altLang="zh-CN" sz="1200" i="1" kern="100" smtClean="0">
                          <a:solidFill>
                            <a:schemeClr val="bg1"/>
                          </a:solidFill>
                          <a:effectLst/>
                          <a:latin typeface="Cambria Math" panose="02040503050406030204" pitchFamily="18" charset="0"/>
                          <a:ea typeface="+mn-ea"/>
                        </a:rPr>
                        <m:t>𝐷𝐹𝐿</m:t>
                      </m:r>
                      <m:d>
                        <m:dPr>
                          <m:ctrlPr>
                            <a:rPr lang="zh-CN" altLang="zh-CN" sz="1200" i="1" kern="100">
                              <a:solidFill>
                                <a:schemeClr val="bg1"/>
                              </a:solidFill>
                              <a:effectLst/>
                              <a:latin typeface="Cambria Math" panose="02040503050406030204" pitchFamily="18" charset="0"/>
                              <a:ea typeface="+mn-ea"/>
                            </a:rPr>
                          </m:ctrlPr>
                        </m:dPr>
                        <m:e>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sub>
                          </m:sSub>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e>
                      </m:d>
                      <m:r>
                        <a:rPr lang="en-US" altLang="zh-CN" sz="1200" i="1" kern="100" smtClean="0">
                          <a:solidFill>
                            <a:schemeClr val="bg1"/>
                          </a:solidFill>
                          <a:effectLst/>
                          <a:latin typeface="Cambria Math" panose="02040503050406030204" pitchFamily="18" charset="0"/>
                          <a:ea typeface="+mn-ea"/>
                        </a:rPr>
                        <m:t>=−(</m:t>
                      </m:r>
                      <m:d>
                        <m:dPr>
                          <m:ctrlPr>
                            <a:rPr lang="zh-CN" altLang="zh-CN" sz="1200" i="1" kern="100">
                              <a:solidFill>
                                <a:schemeClr val="bg1"/>
                              </a:solidFill>
                              <a:effectLst/>
                              <a:latin typeface="Cambria Math" panose="02040503050406030204" pitchFamily="18" charset="0"/>
                              <a:ea typeface="+mn-ea"/>
                            </a:rPr>
                          </m:ctrlPr>
                        </m:dPr>
                        <m:e>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r>
                            <a:rPr lang="en-US" altLang="zh-CN" sz="1200" i="1" kern="100" smtClean="0">
                              <a:solidFill>
                                <a:schemeClr val="bg1"/>
                              </a:solidFill>
                              <a:effectLst/>
                              <a:latin typeface="Cambria Math" panose="02040503050406030204" pitchFamily="18" charset="0"/>
                              <a:ea typeface="+mn-ea"/>
                            </a:rPr>
                            <m:t>−</m:t>
                          </m:r>
                          <m:r>
                            <a:rPr lang="en-US" altLang="zh-CN" sz="1200" i="1" kern="100" smtClean="0">
                              <a:solidFill>
                                <a:schemeClr val="bg1"/>
                              </a:solidFill>
                              <a:effectLst/>
                              <a:latin typeface="Cambria Math" panose="02040503050406030204" pitchFamily="18" charset="0"/>
                              <a:ea typeface="+mn-ea"/>
                            </a:rPr>
                            <m:t>𝑦</m:t>
                          </m:r>
                        </m:e>
                      </m:d>
                      <m:func>
                        <m:funcPr>
                          <m:ctrlPr>
                            <a:rPr lang="zh-CN" altLang="zh-CN" sz="1200" i="1" kern="100">
                              <a:solidFill>
                                <a:schemeClr val="bg1"/>
                              </a:solidFill>
                              <a:effectLst/>
                              <a:latin typeface="Cambria Math" panose="02040503050406030204" pitchFamily="18" charset="0"/>
                              <a:ea typeface="+mn-ea"/>
                            </a:rPr>
                          </m:ctrlPr>
                        </m:funcPr>
                        <m:fName>
                          <m:r>
                            <m:rPr>
                              <m:sty m:val="p"/>
                            </m:rPr>
                            <a:rPr lang="en-US" altLang="zh-CN" sz="1200" kern="100" smtClean="0">
                              <a:solidFill>
                                <a:schemeClr val="bg1"/>
                              </a:solidFill>
                              <a:effectLst/>
                              <a:latin typeface="Cambria Math" panose="02040503050406030204" pitchFamily="18" charset="0"/>
                              <a:ea typeface="+mn-ea"/>
                            </a:rPr>
                            <m:t>log</m:t>
                          </m:r>
                        </m:fName>
                        <m:e>
                          <m:d>
                            <m:dPr>
                              <m:ctrlPr>
                                <a:rPr lang="zh-CN" altLang="zh-CN" sz="1200" i="1" kern="100">
                                  <a:solidFill>
                                    <a:schemeClr val="bg1"/>
                                  </a:solidFill>
                                  <a:effectLst/>
                                  <a:latin typeface="Cambria Math" panose="02040503050406030204" pitchFamily="18" charset="0"/>
                                  <a:ea typeface="+mn-ea"/>
                                </a:rPr>
                              </m:ctrlPr>
                            </m:dPr>
                            <m:e>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sub>
                              </m:sSub>
                            </m:e>
                          </m:d>
                        </m:e>
                      </m:func>
                      <m:r>
                        <a:rPr lang="en-US" altLang="zh-CN" sz="1200" i="1" kern="100" smtClean="0">
                          <a:solidFill>
                            <a:schemeClr val="bg1"/>
                          </a:solidFill>
                          <a:effectLst/>
                          <a:latin typeface="Cambria Math" panose="02040503050406030204" pitchFamily="18" charset="0"/>
                          <a:ea typeface="+mn-ea"/>
                        </a:rPr>
                        <m:t>+</m:t>
                      </m:r>
                      <m:d>
                        <m:dPr>
                          <m:ctrlPr>
                            <a:rPr lang="zh-CN" altLang="zh-CN" sz="1200" i="1" kern="100">
                              <a:solidFill>
                                <a:schemeClr val="bg1"/>
                              </a:solidFill>
                              <a:effectLst/>
                              <a:latin typeface="Cambria Math" panose="02040503050406030204" pitchFamily="18" charset="0"/>
                              <a:ea typeface="+mn-ea"/>
                            </a:rPr>
                          </m:ctrlPr>
                        </m:dPr>
                        <m:e>
                          <m:r>
                            <a:rPr lang="en-US" altLang="zh-CN" sz="1200" i="1" kern="100" smtClean="0">
                              <a:solidFill>
                                <a:schemeClr val="bg1"/>
                              </a:solidFill>
                              <a:effectLst/>
                              <a:latin typeface="Cambria Math" panose="02040503050406030204" pitchFamily="18" charset="0"/>
                              <a:ea typeface="+mn-ea"/>
                            </a:rPr>
                            <m:t>𝑦</m:t>
                          </m:r>
                          <m:r>
                            <a:rPr lang="en-US" altLang="zh-CN" sz="1200" i="1" kern="100" smtClean="0">
                              <a:solidFill>
                                <a:schemeClr val="bg1"/>
                              </a:solidFill>
                              <a:effectLst/>
                              <a:latin typeface="Cambria Math" panose="02040503050406030204" pitchFamily="18" charset="0"/>
                              <a:ea typeface="+mn-ea"/>
                            </a:rPr>
                            <m:t>−</m:t>
                          </m:r>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𝑦</m:t>
                              </m:r>
                            </m:e>
                            <m:sub>
                              <m:r>
                                <a:rPr lang="en-US" altLang="zh-CN" sz="1200" i="1" kern="100" smtClean="0">
                                  <a:solidFill>
                                    <a:schemeClr val="bg1"/>
                                  </a:solidFill>
                                  <a:effectLst/>
                                  <a:latin typeface="Cambria Math" panose="02040503050406030204" pitchFamily="18" charset="0"/>
                                  <a:ea typeface="+mn-ea"/>
                                </a:rPr>
                                <m:t>𝑖</m:t>
                              </m:r>
                            </m:sub>
                          </m:sSub>
                        </m:e>
                      </m:d>
                      <m:func>
                        <m:funcPr>
                          <m:ctrlPr>
                            <a:rPr lang="zh-CN" altLang="zh-CN" sz="1200" i="1" kern="100">
                              <a:solidFill>
                                <a:schemeClr val="bg1"/>
                              </a:solidFill>
                              <a:effectLst/>
                              <a:latin typeface="Cambria Math" panose="02040503050406030204" pitchFamily="18" charset="0"/>
                              <a:ea typeface="+mn-ea"/>
                            </a:rPr>
                          </m:ctrlPr>
                        </m:funcPr>
                        <m:fName>
                          <m:r>
                            <m:rPr>
                              <m:sty m:val="p"/>
                            </m:rPr>
                            <a:rPr lang="en-US" altLang="zh-CN" sz="1200" kern="100" smtClean="0">
                              <a:solidFill>
                                <a:schemeClr val="bg1"/>
                              </a:solidFill>
                              <a:effectLst/>
                              <a:latin typeface="Cambria Math" panose="02040503050406030204" pitchFamily="18" charset="0"/>
                              <a:ea typeface="+mn-ea"/>
                            </a:rPr>
                            <m:t>log</m:t>
                          </m:r>
                        </m:fName>
                        <m:e>
                          <m:d>
                            <m:dPr>
                              <m:ctrlPr>
                                <a:rPr lang="zh-CN" altLang="zh-CN" sz="1200" i="1" kern="100">
                                  <a:solidFill>
                                    <a:schemeClr val="bg1"/>
                                  </a:solidFill>
                                  <a:effectLst/>
                                  <a:latin typeface="Cambria Math" panose="02040503050406030204" pitchFamily="18" charset="0"/>
                                  <a:ea typeface="+mn-ea"/>
                                </a:rPr>
                              </m:ctrlPr>
                            </m:dPr>
                            <m:e>
                              <m:sSub>
                                <m:sSubPr>
                                  <m:ctrlPr>
                                    <a:rPr lang="zh-CN" altLang="zh-CN" sz="1200" i="1" kern="100">
                                      <a:solidFill>
                                        <a:schemeClr val="bg1"/>
                                      </a:solidFill>
                                      <a:effectLst/>
                                      <a:latin typeface="Cambria Math" panose="02040503050406030204" pitchFamily="18" charset="0"/>
                                      <a:ea typeface="+mn-ea"/>
                                    </a:rPr>
                                  </m:ctrlPr>
                                </m:sSubPr>
                                <m:e>
                                  <m:r>
                                    <a:rPr lang="en-US" altLang="zh-CN" sz="1200" i="1" kern="100" smtClean="0">
                                      <a:solidFill>
                                        <a:schemeClr val="bg1"/>
                                      </a:solidFill>
                                      <a:effectLst/>
                                      <a:latin typeface="Cambria Math" panose="02040503050406030204" pitchFamily="18" charset="0"/>
                                      <a:ea typeface="+mn-ea"/>
                                    </a:rPr>
                                    <m:t>𝑆</m:t>
                                  </m:r>
                                </m:e>
                                <m:sub>
                                  <m:r>
                                    <a:rPr lang="en-US" altLang="zh-CN" sz="1200" i="1" kern="100" smtClean="0">
                                      <a:solidFill>
                                        <a:schemeClr val="bg1"/>
                                      </a:solidFill>
                                      <a:effectLst/>
                                      <a:latin typeface="Cambria Math" panose="02040503050406030204" pitchFamily="18" charset="0"/>
                                      <a:ea typeface="+mn-ea"/>
                                    </a:rPr>
                                    <m:t>𝑖</m:t>
                                  </m:r>
                                  <m:r>
                                    <a:rPr lang="en-US" altLang="zh-CN" sz="1200" i="1" kern="100" smtClean="0">
                                      <a:solidFill>
                                        <a:schemeClr val="bg1"/>
                                      </a:solidFill>
                                      <a:effectLst/>
                                      <a:latin typeface="Cambria Math" panose="02040503050406030204" pitchFamily="18" charset="0"/>
                                      <a:ea typeface="+mn-ea"/>
                                    </a:rPr>
                                    <m:t>+1</m:t>
                                  </m:r>
                                </m:sub>
                              </m:sSub>
                            </m:e>
                          </m:d>
                        </m:e>
                      </m:func>
                      <m:r>
                        <a:rPr lang="en-US" altLang="zh-CN" sz="1200" i="1" kern="100" smtClean="0">
                          <a:solidFill>
                            <a:schemeClr val="bg1"/>
                          </a:solidFill>
                          <a:effectLst/>
                          <a:latin typeface="Cambria Math" panose="02040503050406030204" pitchFamily="18" charset="0"/>
                          <a:ea typeface="+mn-ea"/>
                        </a:rPr>
                        <m:t>)</m:t>
                      </m:r>
                    </m:oMath>
                  </m:oMathPara>
                </a14:m>
                <a:endParaRPr lang="zh-CN" altLang="zh-CN" sz="1200" kern="100" dirty="0">
                  <a:solidFill>
                    <a:schemeClr val="bg1"/>
                  </a:solidFill>
                  <a:effectLst/>
                  <a:latin typeface="+mn-ea"/>
                  <a:ea typeface="+mn-ea"/>
                </a:endParaRPr>
              </a:p>
            </p:txBody>
          </p:sp>
        </mc:Choice>
        <mc:Fallback>
          <p:sp>
            <p:nvSpPr>
              <p:cNvPr id="11" name="1"/>
              <p:cNvSpPr txBox="1">
                <a:spLocks noRot="1" noChangeAspect="1" noMove="1" noResize="1" noEditPoints="1" noAdjustHandles="1" noChangeArrowheads="1" noChangeShapeType="1" noTextEdit="1"/>
              </p:cNvSpPr>
              <p:nvPr/>
            </p:nvSpPr>
            <p:spPr bwMode="auto">
              <a:xfrm>
                <a:off x="5729748" y="2580709"/>
                <a:ext cx="5589639" cy="3257943"/>
              </a:xfrm>
              <a:prstGeom prst="rect">
                <a:avLst/>
              </a:prstGeom>
              <a:blipFill>
                <a:blip r:embed="rId4"/>
                <a:stretch>
                  <a:fillRect l="-1745" t="-748" r="-3053" b="-7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0F0185E-8624-6921-1730-0E960589E6F5}"/>
              </a:ext>
            </a:extLst>
          </p:cNvPr>
          <p:cNvSpPr txBox="1"/>
          <p:nvPr/>
        </p:nvSpPr>
        <p:spPr>
          <a:xfrm>
            <a:off x="835735" y="2009688"/>
            <a:ext cx="2030368"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评价指标</a:t>
            </a:r>
          </a:p>
        </p:txBody>
      </p:sp>
      <mc:AlternateContent xmlns:mc="http://schemas.openxmlformats.org/markup-compatibility/2006" xmlns:a14="http://schemas.microsoft.com/office/drawing/2010/main">
        <mc:Choice Requires="a14">
          <p:sp>
            <p:nvSpPr>
              <p:cNvPr id="6" name="1">
                <a:extLst>
                  <a:ext uri="{FF2B5EF4-FFF2-40B4-BE49-F238E27FC236}">
                    <a16:creationId xmlns:a16="http://schemas.microsoft.com/office/drawing/2014/main" id="{4161E8CB-02A1-04CB-DE33-6F62CD576EFE}"/>
                  </a:ext>
                </a:extLst>
              </p:cNvPr>
              <p:cNvSpPr txBox="1">
                <a:spLocks noChangeArrowheads="1"/>
              </p:cNvSpPr>
              <p:nvPr/>
            </p:nvSpPr>
            <p:spPr bwMode="auto">
              <a:xfrm>
                <a:off x="924546" y="2580709"/>
                <a:ext cx="4355377" cy="28985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266700" algn="just">
                  <a:lnSpc>
                    <a:spcPct val="150000"/>
                  </a:lnSpc>
                </a:pPr>
                <a14:m>
                  <m:oMathPara xmlns:m="http://schemas.openxmlformats.org/officeDocument/2006/math">
                    <m:oMathParaPr>
                      <m:jc m:val="center"/>
                    </m:oMathParaPr>
                    <m:oMath xmlns:m="http://schemas.openxmlformats.org/officeDocument/2006/math">
                      <m:r>
                        <a:rPr lang="en-US" altLang="zh-CN" sz="1600" i="1" kern="100">
                          <a:solidFill>
                            <a:schemeClr val="bg1"/>
                          </a:solidFill>
                          <a:effectLst/>
                          <a:latin typeface="Cambria Math" panose="02040503050406030204" pitchFamily="18" charset="0"/>
                          <a:ea typeface="+mn-ea"/>
                        </a:rPr>
                        <m:t>𝑝𝑟𝑒𝑐𝑖𝑠𝑖𝑜𝑛</m:t>
                      </m:r>
                      <m:r>
                        <a:rPr lang="en-US" altLang="zh-CN" sz="1600" i="1" kern="100">
                          <a:solidFill>
                            <a:schemeClr val="bg1"/>
                          </a:solidFill>
                          <a:effectLst/>
                          <a:latin typeface="Cambria Math" panose="02040503050406030204" pitchFamily="18" charset="0"/>
                          <a:ea typeface="+mn-ea"/>
                        </a:rPr>
                        <m:t>=</m:t>
                      </m:r>
                      <m:f>
                        <m:fPr>
                          <m:ctrlPr>
                            <a:rPr lang="zh-CN" altLang="zh-CN" sz="1600" i="1" kern="100">
                              <a:solidFill>
                                <a:schemeClr val="bg1"/>
                              </a:solidFill>
                              <a:effectLst/>
                              <a:latin typeface="Cambria Math" panose="02040503050406030204" pitchFamily="18" charset="0"/>
                              <a:ea typeface="+mn-ea"/>
                            </a:rPr>
                          </m:ctrlPr>
                        </m:fPr>
                        <m:num>
                          <m:r>
                            <a:rPr lang="en-US" altLang="zh-CN" sz="1600" i="1" kern="100">
                              <a:solidFill>
                                <a:schemeClr val="bg1"/>
                              </a:solidFill>
                              <a:effectLst/>
                              <a:latin typeface="Cambria Math" panose="02040503050406030204" pitchFamily="18" charset="0"/>
                              <a:ea typeface="+mn-ea"/>
                            </a:rPr>
                            <m:t>𝑇𝑟𝑢𝑒𝑃𝑜𝑠𝑖𝑡𝑖𝑣𝑒</m:t>
                          </m:r>
                        </m:num>
                        <m:den>
                          <m:r>
                            <a:rPr lang="en-US" altLang="zh-CN" sz="1600" i="1" kern="100">
                              <a:solidFill>
                                <a:schemeClr val="bg1"/>
                              </a:solidFill>
                              <a:effectLst/>
                              <a:latin typeface="Cambria Math" panose="02040503050406030204" pitchFamily="18" charset="0"/>
                              <a:ea typeface="+mn-ea"/>
                            </a:rPr>
                            <m:t>𝑇𝑟𝑢𝑒𝑃𝑜𝑠𝑖𝑡𝑖𝑣𝑒</m:t>
                          </m:r>
                          <m:r>
                            <a:rPr lang="en-US" altLang="zh-CN" sz="1600" i="1" kern="100">
                              <a:solidFill>
                                <a:schemeClr val="bg1"/>
                              </a:solidFill>
                              <a:effectLst/>
                              <a:latin typeface="Cambria Math" panose="02040503050406030204" pitchFamily="18" charset="0"/>
                              <a:ea typeface="+mn-ea"/>
                            </a:rPr>
                            <m:t>+</m:t>
                          </m:r>
                          <m:r>
                            <a:rPr lang="en-US" altLang="zh-CN" sz="1600" i="1" kern="100">
                              <a:solidFill>
                                <a:schemeClr val="bg1"/>
                              </a:solidFill>
                              <a:effectLst/>
                              <a:latin typeface="Cambria Math" panose="02040503050406030204" pitchFamily="18" charset="0"/>
                              <a:ea typeface="+mn-ea"/>
                            </a:rPr>
                            <m:t>𝐹𝑎𝑙𝑠𝑒𝑃𝑜𝑠𝑖𝑡𝑖𝑣𝑒</m:t>
                          </m:r>
                        </m:den>
                      </m:f>
                    </m:oMath>
                  </m:oMathPara>
                </a14:m>
                <a:endParaRPr lang="zh-CN" altLang="zh-CN" sz="1600" kern="100" dirty="0">
                  <a:solidFill>
                    <a:schemeClr val="bg1"/>
                  </a:solidFill>
                  <a:effectLst/>
                  <a:latin typeface="+mn-ea"/>
                  <a:ea typeface="+mn-ea"/>
                </a:endParaRPr>
              </a:p>
              <a:p>
                <a:pPr>
                  <a:lnSpc>
                    <a:spcPct val="150000"/>
                  </a:lnSpc>
                </a:pPr>
                <a14:m>
                  <m:oMathPara xmlns:m="http://schemas.openxmlformats.org/officeDocument/2006/math">
                    <m:oMathParaPr>
                      <m:jc m:val="center"/>
                    </m:oMathParaPr>
                    <m:oMath xmlns:m="http://schemas.openxmlformats.org/officeDocument/2006/math">
                      <m:r>
                        <a:rPr lang="en-US" altLang="zh-CN" sz="1600" i="1" kern="100">
                          <a:solidFill>
                            <a:schemeClr val="bg1"/>
                          </a:solidFill>
                          <a:effectLst/>
                          <a:latin typeface="Cambria Math" panose="02040503050406030204" pitchFamily="18" charset="0"/>
                          <a:ea typeface="+mn-ea"/>
                        </a:rPr>
                        <m:t>𝑟𝑒𝑐𝑎𝑙𝑙</m:t>
                      </m:r>
                      <m:r>
                        <a:rPr lang="en-US" altLang="zh-CN" sz="1600" i="1" kern="100">
                          <a:solidFill>
                            <a:schemeClr val="bg1"/>
                          </a:solidFill>
                          <a:effectLst/>
                          <a:latin typeface="Cambria Math" panose="02040503050406030204" pitchFamily="18" charset="0"/>
                          <a:ea typeface="+mn-ea"/>
                        </a:rPr>
                        <m:t>=</m:t>
                      </m:r>
                      <m:f>
                        <m:fPr>
                          <m:ctrlPr>
                            <a:rPr lang="zh-CN" altLang="zh-CN" sz="1600" i="1" kern="100">
                              <a:solidFill>
                                <a:schemeClr val="bg1"/>
                              </a:solidFill>
                              <a:effectLst/>
                              <a:latin typeface="Cambria Math" panose="02040503050406030204" pitchFamily="18" charset="0"/>
                              <a:ea typeface="+mn-ea"/>
                            </a:rPr>
                          </m:ctrlPr>
                        </m:fPr>
                        <m:num>
                          <m:r>
                            <a:rPr lang="en-US" altLang="zh-CN" sz="1600" i="1" kern="100">
                              <a:solidFill>
                                <a:schemeClr val="bg1"/>
                              </a:solidFill>
                              <a:effectLst/>
                              <a:latin typeface="Cambria Math" panose="02040503050406030204" pitchFamily="18" charset="0"/>
                              <a:ea typeface="+mn-ea"/>
                            </a:rPr>
                            <m:t>𝑇𝑟𝑢𝑒𝑃𝑜𝑠𝑖𝑡𝑖𝑣𝑒</m:t>
                          </m:r>
                        </m:num>
                        <m:den>
                          <m:r>
                            <a:rPr lang="en-US" altLang="zh-CN" sz="1600" i="1" kern="100">
                              <a:solidFill>
                                <a:schemeClr val="bg1"/>
                              </a:solidFill>
                              <a:effectLst/>
                              <a:latin typeface="Cambria Math" panose="02040503050406030204" pitchFamily="18" charset="0"/>
                              <a:ea typeface="+mn-ea"/>
                            </a:rPr>
                            <m:t>𝑇𝑟𝑢𝑒𝑃𝑜𝑠𝑖𝑡𝑖𝑣𝑒</m:t>
                          </m:r>
                          <m:r>
                            <a:rPr lang="en-US" altLang="zh-CN" sz="1600" i="1" kern="100">
                              <a:solidFill>
                                <a:schemeClr val="bg1"/>
                              </a:solidFill>
                              <a:effectLst/>
                              <a:latin typeface="Cambria Math" panose="02040503050406030204" pitchFamily="18" charset="0"/>
                              <a:ea typeface="+mn-ea"/>
                            </a:rPr>
                            <m:t>+</m:t>
                          </m:r>
                          <m:r>
                            <a:rPr lang="en-US" altLang="zh-CN" sz="1600" i="1" kern="100">
                              <a:solidFill>
                                <a:schemeClr val="bg1"/>
                              </a:solidFill>
                              <a:effectLst/>
                              <a:latin typeface="Cambria Math" panose="02040503050406030204" pitchFamily="18" charset="0"/>
                              <a:ea typeface="+mn-ea"/>
                            </a:rPr>
                            <m:t>𝐹𝑎𝑙𝑠𝑒𝑁𝑒𝑔𝑎𝑡𝑖𝑣𝑒</m:t>
                          </m:r>
                        </m:den>
                      </m:f>
                    </m:oMath>
                  </m:oMathPara>
                </a14:m>
                <a:endParaRPr lang="zh-CN" altLang="zh-CN" sz="1600" kern="100" dirty="0">
                  <a:solidFill>
                    <a:schemeClr val="bg1"/>
                  </a:solidFill>
                  <a:effectLst/>
                  <a:latin typeface="+mn-ea"/>
                  <a:ea typeface="+mn-ea"/>
                </a:endParaRPr>
              </a:p>
              <a:p>
                <a:pPr>
                  <a:lnSpc>
                    <a:spcPct val="150000"/>
                  </a:lnSpc>
                </a:pPr>
                <a14:m>
                  <m:oMathPara xmlns:m="http://schemas.openxmlformats.org/officeDocument/2006/math">
                    <m:oMathParaPr>
                      <m:jc m:val="center"/>
                    </m:oMathParaPr>
                    <m:oMath xmlns:m="http://schemas.openxmlformats.org/officeDocument/2006/math">
                      <m:r>
                        <a:rPr lang="en-US" altLang="zh-CN" sz="1600" i="1" kern="100">
                          <a:solidFill>
                            <a:schemeClr val="bg1"/>
                          </a:solidFill>
                          <a:effectLst/>
                          <a:latin typeface="Cambria Math" panose="02040503050406030204" pitchFamily="18" charset="0"/>
                          <a:ea typeface="+mn-ea"/>
                        </a:rPr>
                        <m:t>𝐼𝑜𝑈</m:t>
                      </m:r>
                      <m:r>
                        <a:rPr lang="en-US" altLang="zh-CN" sz="1600" i="1" kern="100">
                          <a:solidFill>
                            <a:schemeClr val="bg1"/>
                          </a:solidFill>
                          <a:effectLst/>
                          <a:latin typeface="Cambria Math" panose="02040503050406030204" pitchFamily="18" charset="0"/>
                          <a:ea typeface="+mn-ea"/>
                        </a:rPr>
                        <m:t>=</m:t>
                      </m:r>
                      <m:f>
                        <m:fPr>
                          <m:ctrlPr>
                            <a:rPr lang="zh-CN" altLang="zh-CN" sz="1600" i="1" kern="100">
                              <a:solidFill>
                                <a:schemeClr val="bg1"/>
                              </a:solidFill>
                              <a:effectLst/>
                              <a:latin typeface="Cambria Math" panose="02040503050406030204" pitchFamily="18" charset="0"/>
                              <a:ea typeface="+mn-ea"/>
                            </a:rPr>
                          </m:ctrlPr>
                        </m:fPr>
                        <m:num>
                          <m:r>
                            <a:rPr lang="en-US" altLang="zh-CN" sz="1600" i="1" kern="100">
                              <a:solidFill>
                                <a:schemeClr val="bg1"/>
                              </a:solidFill>
                              <a:effectLst/>
                              <a:latin typeface="Cambria Math" panose="02040503050406030204" pitchFamily="18" charset="0"/>
                              <a:ea typeface="+mn-ea"/>
                            </a:rPr>
                            <m:t>𝐴</m:t>
                          </m:r>
                          <m:r>
                            <a:rPr lang="en-US" altLang="zh-CN" sz="1600" i="1" kern="100">
                              <a:solidFill>
                                <a:schemeClr val="bg1"/>
                              </a:solidFill>
                              <a:effectLst/>
                              <a:latin typeface="Cambria Math" panose="02040503050406030204" pitchFamily="18" charset="0"/>
                              <a:ea typeface="+mn-ea"/>
                            </a:rPr>
                            <m:t>∩</m:t>
                          </m:r>
                          <m:r>
                            <a:rPr lang="en-US" altLang="zh-CN" sz="1600" i="1" kern="100">
                              <a:solidFill>
                                <a:schemeClr val="bg1"/>
                              </a:solidFill>
                              <a:effectLst/>
                              <a:latin typeface="Cambria Math" panose="02040503050406030204" pitchFamily="18" charset="0"/>
                              <a:ea typeface="+mn-ea"/>
                            </a:rPr>
                            <m:t>𝐵</m:t>
                          </m:r>
                        </m:num>
                        <m:den>
                          <m:r>
                            <a:rPr lang="en-US" altLang="zh-CN" sz="1600" i="1" kern="100">
                              <a:solidFill>
                                <a:schemeClr val="bg1"/>
                              </a:solidFill>
                              <a:effectLst/>
                              <a:latin typeface="Cambria Math" panose="02040503050406030204" pitchFamily="18" charset="0"/>
                              <a:ea typeface="+mn-ea"/>
                            </a:rPr>
                            <m:t>𝐴</m:t>
                          </m:r>
                          <m:r>
                            <a:rPr lang="en-US" altLang="zh-CN" sz="1600" i="1" kern="100">
                              <a:solidFill>
                                <a:schemeClr val="bg1"/>
                              </a:solidFill>
                              <a:effectLst/>
                              <a:latin typeface="Cambria Math" panose="02040503050406030204" pitchFamily="18" charset="0"/>
                              <a:ea typeface="+mn-ea"/>
                            </a:rPr>
                            <m:t>∪</m:t>
                          </m:r>
                          <m:r>
                            <a:rPr lang="en-US" altLang="zh-CN" sz="1600" i="1" kern="100">
                              <a:solidFill>
                                <a:schemeClr val="bg1"/>
                              </a:solidFill>
                              <a:effectLst/>
                              <a:latin typeface="Cambria Math" panose="02040503050406030204" pitchFamily="18" charset="0"/>
                              <a:ea typeface="+mn-ea"/>
                            </a:rPr>
                            <m:t>𝐵</m:t>
                          </m:r>
                        </m:den>
                      </m:f>
                    </m:oMath>
                  </m:oMathPara>
                </a14:m>
                <a:endParaRPr lang="zh-CN" altLang="zh-CN" sz="1600" kern="100" dirty="0">
                  <a:solidFill>
                    <a:schemeClr val="bg1"/>
                  </a:solidFill>
                  <a:effectLst/>
                  <a:latin typeface="+mn-ea"/>
                  <a:ea typeface="+mn-ea"/>
                </a:endParaRPr>
              </a:p>
              <a:p>
                <a:pPr>
                  <a:lnSpc>
                    <a:spcPct val="150000"/>
                  </a:lnSpc>
                </a:pPr>
                <a14:m>
                  <m:oMathPara xmlns:m="http://schemas.openxmlformats.org/officeDocument/2006/math">
                    <m:oMathParaPr>
                      <m:jc m:val="center"/>
                    </m:oMathParaPr>
                    <m:oMath xmlns:m="http://schemas.openxmlformats.org/officeDocument/2006/math">
                      <m:r>
                        <a:rPr lang="en-US" altLang="zh-CN" sz="1600" i="1" kern="100">
                          <a:solidFill>
                            <a:schemeClr val="bg1"/>
                          </a:solidFill>
                          <a:effectLst/>
                          <a:latin typeface="Cambria Math" panose="02040503050406030204" pitchFamily="18" charset="0"/>
                          <a:ea typeface="+mn-ea"/>
                        </a:rPr>
                        <m:t>𝐶𝐼𝑜𝑈</m:t>
                      </m:r>
                      <m:r>
                        <a:rPr lang="en-US" altLang="zh-CN" sz="1600" i="1" kern="100">
                          <a:solidFill>
                            <a:schemeClr val="bg1"/>
                          </a:solidFill>
                          <a:effectLst/>
                          <a:latin typeface="Cambria Math" panose="02040503050406030204" pitchFamily="18" charset="0"/>
                          <a:ea typeface="+mn-ea"/>
                        </a:rPr>
                        <m:t>=1−</m:t>
                      </m:r>
                      <m:r>
                        <a:rPr lang="en-US" altLang="zh-CN" sz="1600" i="1" kern="100">
                          <a:solidFill>
                            <a:schemeClr val="bg1"/>
                          </a:solidFill>
                          <a:effectLst/>
                          <a:latin typeface="Cambria Math" panose="02040503050406030204" pitchFamily="18" charset="0"/>
                          <a:ea typeface="+mn-ea"/>
                        </a:rPr>
                        <m:t>𝐼𝑜𝑈</m:t>
                      </m:r>
                      <m:r>
                        <a:rPr lang="en-US" altLang="zh-CN" sz="1600" i="1" kern="100">
                          <a:solidFill>
                            <a:schemeClr val="bg1"/>
                          </a:solidFill>
                          <a:effectLst/>
                          <a:latin typeface="Cambria Math" panose="02040503050406030204" pitchFamily="18" charset="0"/>
                          <a:ea typeface="+mn-ea"/>
                        </a:rPr>
                        <m:t>+</m:t>
                      </m:r>
                      <m:f>
                        <m:fPr>
                          <m:ctrlPr>
                            <a:rPr lang="zh-CN" altLang="zh-CN" sz="1600" i="1" kern="100">
                              <a:solidFill>
                                <a:schemeClr val="bg1"/>
                              </a:solidFill>
                              <a:effectLst/>
                              <a:latin typeface="Cambria Math" panose="02040503050406030204" pitchFamily="18" charset="0"/>
                              <a:ea typeface="+mn-ea"/>
                            </a:rPr>
                          </m:ctrlPr>
                        </m:fPr>
                        <m:num>
                          <m:sSup>
                            <m:sSupPr>
                              <m:ctrlPr>
                                <a:rPr lang="zh-CN" altLang="zh-CN" sz="1600" i="1" kern="100">
                                  <a:solidFill>
                                    <a:schemeClr val="bg1"/>
                                  </a:solidFill>
                                  <a:effectLst/>
                                  <a:latin typeface="Cambria Math" panose="02040503050406030204" pitchFamily="18" charset="0"/>
                                  <a:ea typeface="+mn-ea"/>
                                </a:rPr>
                              </m:ctrlPr>
                            </m:sSupPr>
                            <m:e>
                              <m:r>
                                <a:rPr lang="en-US" altLang="zh-CN" sz="1600" i="1" kern="100">
                                  <a:solidFill>
                                    <a:schemeClr val="bg1"/>
                                  </a:solidFill>
                                  <a:effectLst/>
                                  <a:latin typeface="Cambria Math" panose="02040503050406030204" pitchFamily="18" charset="0"/>
                                  <a:ea typeface="+mn-ea"/>
                                </a:rPr>
                                <m:t>𝜌</m:t>
                              </m:r>
                            </m:e>
                            <m:sup>
                              <m:r>
                                <a:rPr lang="en-US" altLang="zh-CN" sz="1600" i="1" kern="100">
                                  <a:solidFill>
                                    <a:schemeClr val="bg1"/>
                                  </a:solidFill>
                                  <a:effectLst/>
                                  <a:latin typeface="Cambria Math" panose="02040503050406030204" pitchFamily="18" charset="0"/>
                                  <a:ea typeface="+mn-ea"/>
                                </a:rPr>
                                <m:t>2</m:t>
                              </m:r>
                            </m:sup>
                          </m:sSup>
                          <m:d>
                            <m:dPr>
                              <m:ctrlPr>
                                <a:rPr lang="zh-CN" altLang="zh-CN" sz="1600" i="1" kern="100">
                                  <a:solidFill>
                                    <a:schemeClr val="bg1"/>
                                  </a:solidFill>
                                  <a:effectLst/>
                                  <a:latin typeface="Cambria Math" panose="02040503050406030204" pitchFamily="18" charset="0"/>
                                  <a:ea typeface="+mn-ea"/>
                                </a:rPr>
                              </m:ctrlPr>
                            </m:dPr>
                            <m:e>
                              <m:r>
                                <a:rPr lang="en-US" altLang="zh-CN" sz="1600" i="1" kern="100">
                                  <a:solidFill>
                                    <a:schemeClr val="bg1"/>
                                  </a:solidFill>
                                  <a:effectLst/>
                                  <a:latin typeface="Cambria Math" panose="02040503050406030204" pitchFamily="18" charset="0"/>
                                  <a:ea typeface="+mn-ea"/>
                                </a:rPr>
                                <m:t>𝑏</m:t>
                              </m:r>
                              <m:r>
                                <a:rPr lang="en-US" altLang="zh-CN" sz="1600" i="1" kern="100">
                                  <a:solidFill>
                                    <a:schemeClr val="bg1"/>
                                  </a:solidFill>
                                  <a:effectLst/>
                                  <a:latin typeface="Cambria Math" panose="02040503050406030204" pitchFamily="18" charset="0"/>
                                  <a:ea typeface="+mn-ea"/>
                                </a:rPr>
                                <m:t>,</m:t>
                              </m:r>
                              <m:sSup>
                                <m:sSupPr>
                                  <m:ctrlPr>
                                    <a:rPr lang="zh-CN" altLang="zh-CN" sz="1600" i="1" kern="100">
                                      <a:solidFill>
                                        <a:schemeClr val="bg1"/>
                                      </a:solidFill>
                                      <a:effectLst/>
                                      <a:latin typeface="Cambria Math" panose="02040503050406030204" pitchFamily="18" charset="0"/>
                                      <a:ea typeface="+mn-ea"/>
                                    </a:rPr>
                                  </m:ctrlPr>
                                </m:sSupPr>
                                <m:e>
                                  <m:r>
                                    <a:rPr lang="en-US" altLang="zh-CN" sz="1600" i="1" kern="100">
                                      <a:solidFill>
                                        <a:schemeClr val="bg1"/>
                                      </a:solidFill>
                                      <a:effectLst/>
                                      <a:latin typeface="Cambria Math" panose="02040503050406030204" pitchFamily="18" charset="0"/>
                                      <a:ea typeface="+mn-ea"/>
                                    </a:rPr>
                                    <m:t>𝑏</m:t>
                                  </m:r>
                                </m:e>
                                <m:sup>
                                  <m:r>
                                    <a:rPr lang="en-US" altLang="zh-CN" sz="1600" i="1" kern="100">
                                      <a:solidFill>
                                        <a:schemeClr val="bg1"/>
                                      </a:solidFill>
                                      <a:effectLst/>
                                      <a:latin typeface="Cambria Math" panose="02040503050406030204" pitchFamily="18" charset="0"/>
                                      <a:ea typeface="+mn-ea"/>
                                    </a:rPr>
                                    <m:t>𝑔𝑡</m:t>
                                  </m:r>
                                </m:sup>
                              </m:sSup>
                            </m:e>
                          </m:d>
                        </m:num>
                        <m:den>
                          <m:sSup>
                            <m:sSupPr>
                              <m:ctrlPr>
                                <a:rPr lang="zh-CN" altLang="zh-CN" sz="1600" i="1" kern="100">
                                  <a:solidFill>
                                    <a:schemeClr val="bg1"/>
                                  </a:solidFill>
                                  <a:effectLst/>
                                  <a:latin typeface="Cambria Math" panose="02040503050406030204" pitchFamily="18" charset="0"/>
                                  <a:ea typeface="+mn-ea"/>
                                </a:rPr>
                              </m:ctrlPr>
                            </m:sSupPr>
                            <m:e>
                              <m:r>
                                <a:rPr lang="en-US" altLang="zh-CN" sz="1600" i="1" kern="100">
                                  <a:solidFill>
                                    <a:schemeClr val="bg1"/>
                                  </a:solidFill>
                                  <a:effectLst/>
                                  <a:latin typeface="Cambria Math" panose="02040503050406030204" pitchFamily="18" charset="0"/>
                                  <a:ea typeface="+mn-ea"/>
                                </a:rPr>
                                <m:t>𝑐</m:t>
                              </m:r>
                            </m:e>
                            <m:sup>
                              <m:r>
                                <a:rPr lang="en-US" altLang="zh-CN" sz="1600" i="1" kern="100">
                                  <a:solidFill>
                                    <a:schemeClr val="bg1"/>
                                  </a:solidFill>
                                  <a:effectLst/>
                                  <a:latin typeface="Cambria Math" panose="02040503050406030204" pitchFamily="18" charset="0"/>
                                  <a:ea typeface="+mn-ea"/>
                                </a:rPr>
                                <m:t>2</m:t>
                              </m:r>
                            </m:sup>
                          </m:sSup>
                        </m:den>
                      </m:f>
                      <m:r>
                        <a:rPr lang="en-US" altLang="zh-CN" sz="1600" i="1" kern="100">
                          <a:solidFill>
                            <a:schemeClr val="bg1"/>
                          </a:solidFill>
                          <a:effectLst/>
                          <a:latin typeface="Cambria Math" panose="02040503050406030204" pitchFamily="18" charset="0"/>
                          <a:ea typeface="+mn-ea"/>
                        </a:rPr>
                        <m:t>+</m:t>
                      </m:r>
                      <m:r>
                        <a:rPr lang="en-US" altLang="zh-CN" sz="1600" i="1" kern="100">
                          <a:solidFill>
                            <a:schemeClr val="bg1"/>
                          </a:solidFill>
                          <a:effectLst/>
                          <a:latin typeface="Cambria Math" panose="02040503050406030204" pitchFamily="18" charset="0"/>
                          <a:ea typeface="+mn-ea"/>
                        </a:rPr>
                        <m:t>𝛼</m:t>
                      </m:r>
                      <m:r>
                        <a:rPr lang="en-US" altLang="zh-CN" sz="1600" i="1" kern="100">
                          <a:solidFill>
                            <a:schemeClr val="bg1"/>
                          </a:solidFill>
                          <a:effectLst/>
                          <a:latin typeface="Cambria Math" panose="02040503050406030204" pitchFamily="18" charset="0"/>
                          <a:ea typeface="+mn-ea"/>
                        </a:rPr>
                        <m:t>𝑣</m:t>
                      </m:r>
                    </m:oMath>
                  </m:oMathPara>
                </a14:m>
                <a:endParaRPr lang="zh-CN" altLang="zh-CN" sz="1600" kern="100" dirty="0">
                  <a:solidFill>
                    <a:schemeClr val="bg1"/>
                  </a:solidFill>
                  <a:effectLst/>
                  <a:latin typeface="+mn-ea"/>
                  <a:ea typeface="+mn-ea"/>
                </a:endParaRPr>
              </a:p>
            </p:txBody>
          </p:sp>
        </mc:Choice>
        <mc:Fallback xmlns="">
          <p:sp>
            <p:nvSpPr>
              <p:cNvPr id="6" name="1">
                <a:extLst>
                  <a:ext uri="{FF2B5EF4-FFF2-40B4-BE49-F238E27FC236}">
                    <a16:creationId xmlns:a16="http://schemas.microsoft.com/office/drawing/2014/main" id="{4161E8CB-02A1-04CB-DE33-6F62CD576EFE}"/>
                  </a:ext>
                </a:extLst>
              </p:cNvPr>
              <p:cNvSpPr txBox="1">
                <a:spLocks noRot="1" noChangeAspect="1" noMove="1" noResize="1" noEditPoints="1" noAdjustHandles="1" noChangeArrowheads="1" noChangeShapeType="1" noTextEdit="1"/>
              </p:cNvSpPr>
              <p:nvPr/>
            </p:nvSpPr>
            <p:spPr bwMode="auto">
              <a:xfrm>
                <a:off x="924546" y="2580709"/>
                <a:ext cx="4355377" cy="289855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58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Experimental setup &amp; result analysis</a:t>
            </a:r>
          </a:p>
        </p:txBody>
      </p:sp>
      <p:sp>
        <p:nvSpPr>
          <p:cNvPr id="17" name="PA_文本框 2"/>
          <p:cNvSpPr txBox="1"/>
          <p:nvPr>
            <p:custDataLst>
              <p:tags r:id="rId1"/>
            </p:custDataLst>
          </p:nvPr>
        </p:nvSpPr>
        <p:spPr>
          <a:xfrm>
            <a:off x="2362445" y="2517401"/>
            <a:ext cx="7469206" cy="1122167"/>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实验设置</a:t>
            </a:r>
            <a:r>
              <a:rPr lang="en-US" altLang="zh-CN" dirty="0">
                <a:latin typeface="+mn-lt"/>
                <a:ea typeface="+mn-ea"/>
                <a:cs typeface="+mn-ea"/>
                <a:sym typeface="+mn-lt"/>
              </a:rPr>
              <a:t>&amp;</a:t>
            </a:r>
            <a:r>
              <a:rPr lang="zh-CN" altLang="en-US" dirty="0">
                <a:latin typeface="+mn-lt"/>
                <a:ea typeface="+mn-ea"/>
                <a:cs typeface="+mn-ea"/>
                <a:sym typeface="+mn-lt"/>
              </a:rPr>
              <a:t>结果分析</a:t>
            </a:r>
            <a:endParaRPr lang="en-US" dirty="0">
              <a:latin typeface="+mn-lt"/>
              <a:ea typeface="+mn-ea"/>
              <a:cs typeface="+mn-ea"/>
              <a:sym typeface="+mn-lt"/>
            </a:endParaRP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PART.03</a:t>
            </a:r>
            <a:endParaRPr lang="zh-CN" altLang="en-US" sz="1600" dirty="0">
              <a:solidFill>
                <a:schemeClr val="bg1"/>
              </a:solidFill>
              <a:cs typeface="+mn-ea"/>
              <a:sym typeface="+mn-lt"/>
            </a:endParaRPr>
          </a:p>
        </p:txBody>
      </p:sp>
      <p:sp>
        <p:nvSpPr>
          <p:cNvPr id="20" name="文本框 19"/>
          <p:cNvSpPr txBox="1"/>
          <p:nvPr/>
        </p:nvSpPr>
        <p:spPr>
          <a:xfrm>
            <a:off x="2380645" y="3652845"/>
            <a:ext cx="7388990" cy="339837"/>
          </a:xfrm>
          <a:prstGeom prst="rect">
            <a:avLst/>
          </a:prstGeom>
          <a:noFill/>
        </p:spPr>
        <p:txBody>
          <a:bodyPr wrap="square" rtlCol="0">
            <a:spAutoFit/>
          </a:bodyPr>
          <a:lstStyle/>
          <a:p>
            <a:pPr algn="ctr">
              <a:lnSpc>
                <a:spcPct val="150000"/>
              </a:lnSpc>
            </a:pPr>
            <a:r>
              <a:rPr lang="zh-CN" altLang="en-US" sz="1200" dirty="0">
                <a:solidFill>
                  <a:schemeClr val="tx1">
                    <a:lumMod val="50000"/>
                    <a:lumOff val="50000"/>
                  </a:schemeClr>
                </a:solidFill>
                <a:cs typeface="+mn-ea"/>
                <a:sym typeface="+mn-lt"/>
              </a:rPr>
              <a:t>基于</a:t>
            </a:r>
            <a:r>
              <a:rPr lang="en-US" altLang="zh-CN" sz="1200" dirty="0">
                <a:solidFill>
                  <a:schemeClr val="tx1">
                    <a:lumMod val="50000"/>
                    <a:lumOff val="50000"/>
                  </a:schemeClr>
                </a:solidFill>
                <a:cs typeface="+mn-ea"/>
                <a:sym typeface="+mn-lt"/>
              </a:rPr>
              <a:t>RSOD-</a:t>
            </a:r>
            <a:r>
              <a:rPr lang="zh-CN" altLang="en-US" sz="1200" dirty="0">
                <a:solidFill>
                  <a:schemeClr val="tx1">
                    <a:lumMod val="50000"/>
                    <a:lumOff val="50000"/>
                  </a:schemeClr>
                </a:solidFill>
                <a:cs typeface="+mn-ea"/>
                <a:sym typeface="+mn-lt"/>
              </a:rPr>
              <a:t>数据集的实验设置及结果分析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a:extLst>
              <a:ext uri="{FF2B5EF4-FFF2-40B4-BE49-F238E27FC236}">
                <a16:creationId xmlns:a16="http://schemas.microsoft.com/office/drawing/2014/main" id="{8C31C701-8961-7FF5-82BF-65246AFB70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978" b="13148"/>
          <a:stretch/>
        </p:blipFill>
        <p:spPr>
          <a:xfrm>
            <a:off x="4097866" y="1980091"/>
            <a:ext cx="2963333" cy="1879601"/>
          </a:xfrm>
          <a:prstGeom prst="rect">
            <a:avLst/>
          </a:prstGeom>
        </p:spPr>
      </p:pic>
      <p:pic>
        <p:nvPicPr>
          <p:cNvPr id="13" name="图片 12">
            <a:extLst>
              <a:ext uri="{FF2B5EF4-FFF2-40B4-BE49-F238E27FC236}">
                <a16:creationId xmlns:a16="http://schemas.microsoft.com/office/drawing/2014/main" id="{E4363737-B537-534A-6205-A9ED1F2461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14" b="14915"/>
          <a:stretch/>
        </p:blipFill>
        <p:spPr>
          <a:xfrm>
            <a:off x="973666" y="1980091"/>
            <a:ext cx="2963333" cy="1879601"/>
          </a:xfrm>
          <a:prstGeom prst="rect">
            <a:avLst/>
          </a:prstGeom>
        </p:spPr>
      </p:pic>
      <p:pic>
        <p:nvPicPr>
          <p:cNvPr id="17" name="图片 16">
            <a:extLst>
              <a:ext uri="{FF2B5EF4-FFF2-40B4-BE49-F238E27FC236}">
                <a16:creationId xmlns:a16="http://schemas.microsoft.com/office/drawing/2014/main" id="{70D0BAA2-F046-EE61-19A0-266C801D70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990" b="20136"/>
          <a:stretch/>
        </p:blipFill>
        <p:spPr>
          <a:xfrm>
            <a:off x="973666" y="4012092"/>
            <a:ext cx="2963333" cy="1879600"/>
          </a:xfrm>
          <a:prstGeom prst="rect">
            <a:avLst/>
          </a:prstGeom>
        </p:spPr>
      </p:pic>
      <p:pic>
        <p:nvPicPr>
          <p:cNvPr id="19" name="图片 18">
            <a:extLst>
              <a:ext uri="{FF2B5EF4-FFF2-40B4-BE49-F238E27FC236}">
                <a16:creationId xmlns:a16="http://schemas.microsoft.com/office/drawing/2014/main" id="{73208FFD-EF94-51C5-DEFE-4F5C040CDA1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485" b="15640"/>
          <a:stretch/>
        </p:blipFill>
        <p:spPr>
          <a:xfrm>
            <a:off x="4117568" y="4012092"/>
            <a:ext cx="2963333" cy="1879600"/>
          </a:xfrm>
          <a:prstGeom prst="rect">
            <a:avLst/>
          </a:prstGeom>
        </p:spPr>
      </p:pic>
      <p:sp>
        <p:nvSpPr>
          <p:cNvPr id="3" name="PA_文本框 2"/>
          <p:cNvSpPr txBox="1"/>
          <p:nvPr>
            <p:custDataLst>
              <p:tags r:id="rId1"/>
            </p:custDataLst>
          </p:nvPr>
        </p:nvSpPr>
        <p:spPr>
          <a:xfrm>
            <a:off x="3416709" y="644662"/>
            <a:ext cx="5358582"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基于</a:t>
            </a:r>
            <a:r>
              <a:rPr lang="en-US" altLang="zh-CN" dirty="0">
                <a:latin typeface="+mn-lt"/>
                <a:ea typeface="+mn-ea"/>
                <a:cs typeface="+mn-ea"/>
                <a:sym typeface="+mn-lt"/>
              </a:rPr>
              <a:t>RSOD-</a:t>
            </a:r>
            <a:r>
              <a:rPr lang="zh-CN" altLang="en-US" dirty="0">
                <a:latin typeface="+mn-lt"/>
                <a:ea typeface="+mn-ea"/>
                <a:cs typeface="+mn-ea"/>
                <a:sym typeface="+mn-lt"/>
              </a:rPr>
              <a:t>数据集的实验设置</a:t>
            </a:r>
            <a:endParaRPr lang="en-US" dirty="0">
              <a:latin typeface="+mn-lt"/>
              <a:ea typeface="+mn-ea"/>
              <a:cs typeface="+mn-ea"/>
              <a:sym typeface="+mn-lt"/>
            </a:endParaRPr>
          </a:p>
        </p:txBody>
      </p:sp>
      <p:sp>
        <p:nvSpPr>
          <p:cNvPr id="9" name="文本框 8"/>
          <p:cNvSpPr txBox="1"/>
          <p:nvPr/>
        </p:nvSpPr>
        <p:spPr>
          <a:xfrm>
            <a:off x="7288434" y="2207506"/>
            <a:ext cx="2649801"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数据集来源与介绍</a:t>
            </a:r>
          </a:p>
        </p:txBody>
      </p:sp>
      <p:sp>
        <p:nvSpPr>
          <p:cNvPr id="11" name="1"/>
          <p:cNvSpPr txBox="1">
            <a:spLocks noChangeArrowheads="1"/>
          </p:cNvSpPr>
          <p:nvPr/>
        </p:nvSpPr>
        <p:spPr bwMode="auto">
          <a:xfrm>
            <a:off x="7352111" y="2720790"/>
            <a:ext cx="3866222" cy="274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bg1"/>
                </a:solidFill>
                <a:latin typeface="+mn-lt"/>
                <a:ea typeface="+mn-ea"/>
                <a:cs typeface="+mn-ea"/>
                <a:sym typeface="+mn-lt"/>
              </a:rPr>
              <a:t>         此次项目使用的数据集为</a:t>
            </a:r>
            <a:r>
              <a:rPr lang="en-US" altLang="zh-CN" sz="1200" dirty="0">
                <a:solidFill>
                  <a:schemeClr val="bg1"/>
                </a:solidFill>
                <a:latin typeface="+mn-lt"/>
                <a:ea typeface="+mn-ea"/>
                <a:cs typeface="+mn-ea"/>
                <a:sym typeface="+mn-lt"/>
              </a:rPr>
              <a:t>RSOD-</a:t>
            </a:r>
            <a:r>
              <a:rPr lang="zh-CN" altLang="en-US" sz="1200" dirty="0">
                <a:solidFill>
                  <a:schemeClr val="bg1"/>
                </a:solidFill>
                <a:latin typeface="+mn-lt"/>
                <a:ea typeface="+mn-ea"/>
                <a:cs typeface="+mn-ea"/>
                <a:sym typeface="+mn-lt"/>
              </a:rPr>
              <a:t>数据集。</a:t>
            </a:r>
            <a:r>
              <a:rPr lang="en-US" altLang="zh-CN" sz="1200" dirty="0">
                <a:solidFill>
                  <a:schemeClr val="bg1"/>
                </a:solidFill>
                <a:latin typeface="+mn-lt"/>
                <a:ea typeface="+mn-ea"/>
                <a:cs typeface="+mn-ea"/>
                <a:sym typeface="+mn-lt"/>
              </a:rPr>
              <a:t>RSOD</a:t>
            </a:r>
            <a:r>
              <a:rPr lang="zh-CN" altLang="en-US" sz="1200" dirty="0">
                <a:solidFill>
                  <a:schemeClr val="bg1"/>
                </a:solidFill>
                <a:latin typeface="+mn-lt"/>
                <a:ea typeface="+mn-ea"/>
                <a:cs typeface="+mn-ea"/>
                <a:sym typeface="+mn-lt"/>
              </a:rPr>
              <a:t>是一个开放的目标检测数据集，用于遥感图像中的目标检测，包含飞机，油箱，运动场和立交桥四种地面目标，以</a:t>
            </a:r>
            <a:r>
              <a:rPr lang="en-US" altLang="zh-CN" sz="1200" dirty="0">
                <a:solidFill>
                  <a:schemeClr val="bg1"/>
                </a:solidFill>
                <a:latin typeface="+mn-lt"/>
                <a:ea typeface="+mn-ea"/>
                <a:cs typeface="+mn-ea"/>
                <a:sym typeface="+mn-lt"/>
              </a:rPr>
              <a:t>PASCAL VOC</a:t>
            </a:r>
            <a:r>
              <a:rPr lang="zh-CN" altLang="en-US" sz="1200" dirty="0">
                <a:solidFill>
                  <a:schemeClr val="bg1"/>
                </a:solidFill>
                <a:latin typeface="+mn-lt"/>
                <a:ea typeface="+mn-ea"/>
                <a:cs typeface="+mn-ea"/>
                <a:sym typeface="+mn-lt"/>
              </a:rPr>
              <a:t>数据集的格式进行标注，也可用于无人机视角下的目标检测。</a:t>
            </a:r>
          </a:p>
          <a:p>
            <a:pPr>
              <a:lnSpc>
                <a:spcPct val="150000"/>
              </a:lnSpc>
            </a:pPr>
            <a:r>
              <a:rPr lang="zh-CN" altLang="en-US" sz="1200" dirty="0">
                <a:solidFill>
                  <a:schemeClr val="bg1"/>
                </a:solidFill>
                <a:latin typeface="+mn-lt"/>
                <a:ea typeface="+mn-ea"/>
                <a:cs typeface="+mn-ea"/>
                <a:sym typeface="+mn-lt"/>
              </a:rPr>
              <a:t>         数据集包括</a:t>
            </a:r>
            <a:r>
              <a:rPr lang="en-US" altLang="zh-CN" sz="1200" dirty="0">
                <a:solidFill>
                  <a:schemeClr val="bg1"/>
                </a:solidFill>
                <a:latin typeface="+mn-lt"/>
                <a:ea typeface="+mn-ea"/>
                <a:cs typeface="+mn-ea"/>
                <a:sym typeface="+mn-lt"/>
              </a:rPr>
              <a:t>4</a:t>
            </a:r>
            <a:r>
              <a:rPr lang="zh-CN" altLang="en-US" sz="1200" dirty="0">
                <a:solidFill>
                  <a:schemeClr val="bg1"/>
                </a:solidFill>
                <a:latin typeface="+mn-lt"/>
                <a:ea typeface="+mn-ea"/>
                <a:cs typeface="+mn-ea"/>
                <a:sym typeface="+mn-lt"/>
              </a:rPr>
              <a:t>个文件夹，每个文件夹各包含一种对象：</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）飞机数据集，包含</a:t>
            </a:r>
            <a:r>
              <a:rPr lang="en-US" altLang="zh-CN" sz="1200" dirty="0">
                <a:solidFill>
                  <a:schemeClr val="bg1"/>
                </a:solidFill>
                <a:latin typeface="+mn-lt"/>
                <a:ea typeface="+mn-ea"/>
                <a:cs typeface="+mn-ea"/>
                <a:sym typeface="+mn-lt"/>
              </a:rPr>
              <a:t>446</a:t>
            </a:r>
            <a:r>
              <a:rPr lang="zh-CN" altLang="en-US" sz="1200" dirty="0">
                <a:solidFill>
                  <a:schemeClr val="bg1"/>
                </a:solidFill>
                <a:latin typeface="+mn-lt"/>
                <a:ea typeface="+mn-ea"/>
                <a:cs typeface="+mn-ea"/>
                <a:sym typeface="+mn-lt"/>
              </a:rPr>
              <a:t>幅图像中的</a:t>
            </a:r>
            <a:r>
              <a:rPr lang="en-US" altLang="zh-CN" sz="1200" dirty="0">
                <a:solidFill>
                  <a:schemeClr val="bg1"/>
                </a:solidFill>
                <a:latin typeface="+mn-lt"/>
                <a:ea typeface="+mn-ea"/>
                <a:cs typeface="+mn-ea"/>
                <a:sym typeface="+mn-lt"/>
              </a:rPr>
              <a:t>4993</a:t>
            </a:r>
            <a:r>
              <a:rPr lang="zh-CN" altLang="en-US" sz="1200" dirty="0">
                <a:solidFill>
                  <a:schemeClr val="bg1"/>
                </a:solidFill>
                <a:latin typeface="+mn-lt"/>
                <a:ea typeface="+mn-ea"/>
                <a:cs typeface="+mn-ea"/>
                <a:sym typeface="+mn-lt"/>
              </a:rPr>
              <a:t>架飞机</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）操场数据集，包含</a:t>
            </a:r>
            <a:r>
              <a:rPr lang="en-US" altLang="zh-CN" sz="1200" dirty="0">
                <a:solidFill>
                  <a:schemeClr val="bg1"/>
                </a:solidFill>
                <a:latin typeface="+mn-lt"/>
                <a:ea typeface="+mn-ea"/>
                <a:cs typeface="+mn-ea"/>
                <a:sym typeface="+mn-lt"/>
              </a:rPr>
              <a:t>189</a:t>
            </a:r>
            <a:r>
              <a:rPr lang="zh-CN" altLang="en-US" sz="1200" dirty="0">
                <a:solidFill>
                  <a:schemeClr val="bg1"/>
                </a:solidFill>
                <a:latin typeface="+mn-lt"/>
                <a:ea typeface="+mn-ea"/>
                <a:cs typeface="+mn-ea"/>
                <a:sym typeface="+mn-lt"/>
              </a:rPr>
              <a:t>副图像中的</a:t>
            </a:r>
            <a:r>
              <a:rPr lang="en-US" altLang="zh-CN" sz="1200" dirty="0">
                <a:solidFill>
                  <a:schemeClr val="bg1"/>
                </a:solidFill>
                <a:latin typeface="+mn-lt"/>
                <a:ea typeface="+mn-ea"/>
                <a:cs typeface="+mn-ea"/>
                <a:sym typeface="+mn-lt"/>
              </a:rPr>
              <a:t>191</a:t>
            </a:r>
            <a:r>
              <a:rPr lang="zh-CN" altLang="en-US" sz="1200" dirty="0">
                <a:solidFill>
                  <a:schemeClr val="bg1"/>
                </a:solidFill>
                <a:latin typeface="+mn-lt"/>
                <a:ea typeface="+mn-ea"/>
                <a:cs typeface="+mn-ea"/>
                <a:sym typeface="+mn-lt"/>
              </a:rPr>
              <a:t>个操场</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3</a:t>
            </a:r>
            <a:r>
              <a:rPr lang="zh-CN" altLang="en-US" sz="1200" dirty="0">
                <a:solidFill>
                  <a:schemeClr val="bg1"/>
                </a:solidFill>
                <a:latin typeface="+mn-lt"/>
                <a:ea typeface="+mn-ea"/>
                <a:cs typeface="+mn-ea"/>
                <a:sym typeface="+mn-lt"/>
              </a:rPr>
              <a:t>）立交桥数据集，包含</a:t>
            </a:r>
            <a:r>
              <a:rPr lang="en-US" altLang="zh-CN" sz="1200" dirty="0">
                <a:solidFill>
                  <a:schemeClr val="bg1"/>
                </a:solidFill>
                <a:latin typeface="+mn-lt"/>
                <a:ea typeface="+mn-ea"/>
                <a:cs typeface="+mn-ea"/>
                <a:sym typeface="+mn-lt"/>
              </a:rPr>
              <a:t>176</a:t>
            </a:r>
            <a:r>
              <a:rPr lang="zh-CN" altLang="en-US" sz="1200" dirty="0">
                <a:solidFill>
                  <a:schemeClr val="bg1"/>
                </a:solidFill>
                <a:latin typeface="+mn-lt"/>
                <a:ea typeface="+mn-ea"/>
                <a:cs typeface="+mn-ea"/>
                <a:sym typeface="+mn-lt"/>
              </a:rPr>
              <a:t>副图像中的</a:t>
            </a:r>
            <a:r>
              <a:rPr lang="en-US" altLang="zh-CN" sz="1200" dirty="0">
                <a:solidFill>
                  <a:schemeClr val="bg1"/>
                </a:solidFill>
                <a:latin typeface="+mn-lt"/>
                <a:ea typeface="+mn-ea"/>
                <a:cs typeface="+mn-ea"/>
                <a:sym typeface="+mn-lt"/>
              </a:rPr>
              <a:t>180</a:t>
            </a:r>
            <a:r>
              <a:rPr lang="zh-CN" altLang="en-US" sz="1200" dirty="0">
                <a:solidFill>
                  <a:schemeClr val="bg1"/>
                </a:solidFill>
                <a:latin typeface="+mn-lt"/>
                <a:ea typeface="+mn-ea"/>
                <a:cs typeface="+mn-ea"/>
                <a:sym typeface="+mn-lt"/>
              </a:rPr>
              <a:t>座立交桥</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4</a:t>
            </a:r>
            <a:r>
              <a:rPr lang="zh-CN" altLang="en-US" sz="1200" dirty="0">
                <a:solidFill>
                  <a:schemeClr val="bg1"/>
                </a:solidFill>
                <a:latin typeface="+mn-lt"/>
                <a:ea typeface="+mn-ea"/>
                <a:cs typeface="+mn-ea"/>
                <a:sym typeface="+mn-lt"/>
              </a:rPr>
              <a:t>）油箱数据集，包含</a:t>
            </a:r>
            <a:r>
              <a:rPr lang="en-US" altLang="zh-CN" sz="1200" dirty="0">
                <a:solidFill>
                  <a:schemeClr val="bg1"/>
                </a:solidFill>
                <a:latin typeface="+mn-lt"/>
                <a:ea typeface="+mn-ea"/>
                <a:cs typeface="+mn-ea"/>
                <a:sym typeface="+mn-lt"/>
              </a:rPr>
              <a:t>165</a:t>
            </a:r>
            <a:r>
              <a:rPr lang="zh-CN" altLang="en-US" sz="1200" dirty="0">
                <a:solidFill>
                  <a:schemeClr val="bg1"/>
                </a:solidFill>
                <a:latin typeface="+mn-lt"/>
                <a:ea typeface="+mn-ea"/>
                <a:cs typeface="+mn-ea"/>
                <a:sym typeface="+mn-lt"/>
              </a:rPr>
              <a:t>副图像中的</a:t>
            </a:r>
            <a:r>
              <a:rPr lang="en-US" altLang="zh-CN" sz="1200" dirty="0">
                <a:solidFill>
                  <a:schemeClr val="bg1"/>
                </a:solidFill>
                <a:latin typeface="+mn-lt"/>
                <a:ea typeface="+mn-ea"/>
                <a:cs typeface="+mn-ea"/>
                <a:sym typeface="+mn-lt"/>
              </a:rPr>
              <a:t>1586</a:t>
            </a:r>
            <a:r>
              <a:rPr lang="zh-CN" altLang="en-US" sz="1200" dirty="0">
                <a:solidFill>
                  <a:schemeClr val="bg1"/>
                </a:solidFill>
                <a:latin typeface="+mn-lt"/>
                <a:ea typeface="+mn-ea"/>
                <a:cs typeface="+mn-ea"/>
                <a:sym typeface="+mn-lt"/>
              </a:rPr>
              <a:t>个油箱</a:t>
            </a:r>
          </a:p>
        </p:txBody>
      </p:sp>
    </p:spTree>
    <p:extLst>
      <p:ext uri="{BB962C8B-B14F-4D97-AF65-F5344CB8AC3E}">
        <p14:creationId xmlns:p14="http://schemas.microsoft.com/office/powerpoint/2010/main" val="77393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
          <p:cNvSpPr txBox="1"/>
          <p:nvPr>
            <p:custDataLst>
              <p:tags r:id="rId1"/>
            </p:custDataLst>
          </p:nvPr>
        </p:nvSpPr>
        <p:spPr>
          <a:xfrm>
            <a:off x="4132005" y="644662"/>
            <a:ext cx="3927990" cy="64158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defRPr/>
            </a:pPr>
            <a:r>
              <a:rPr lang="zh-CN" altLang="en-US" sz="3200" dirty="0">
                <a:solidFill>
                  <a:srgbClr val="608274"/>
                </a:solidFill>
                <a:latin typeface="+mn-lt"/>
                <a:ea typeface="+mn-ea"/>
                <a:cs typeface="+mn-ea"/>
                <a:sym typeface="+mn-lt"/>
              </a:rPr>
              <a:t>实验设置及实现步骤</a:t>
            </a:r>
          </a:p>
        </p:txBody>
      </p:sp>
      <p:cxnSp>
        <p:nvCxnSpPr>
          <p:cNvPr id="4" name="直接连接符 3"/>
          <p:cNvCxnSpPr/>
          <p:nvPr/>
        </p:nvCxnSpPr>
        <p:spPr>
          <a:xfrm flipH="1">
            <a:off x="7440742" y="2712699"/>
            <a:ext cx="1" cy="81807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745869" y="4282026"/>
            <a:ext cx="0" cy="818340"/>
          </a:xfrm>
          <a:prstGeom prst="line">
            <a:avLst/>
          </a:prstGeom>
          <a:solidFill>
            <a:srgbClr val="375BA5"/>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2050246" y="2712695"/>
            <a:ext cx="1" cy="8180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10143304" y="4282030"/>
            <a:ext cx="1" cy="818341"/>
          </a:xfrm>
          <a:prstGeom prst="line">
            <a:avLst/>
          </a:prstGeom>
          <a:solidFill>
            <a:srgbClr val="375BA5"/>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216498" y="2323087"/>
            <a:ext cx="446918" cy="446916"/>
          </a:xfrm>
          <a:prstGeom prst="ellipse">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 name="椭圆 8"/>
          <p:cNvSpPr/>
          <p:nvPr/>
        </p:nvSpPr>
        <p:spPr>
          <a:xfrm flipV="1">
            <a:off x="4521626" y="5017661"/>
            <a:ext cx="446920" cy="446918"/>
          </a:xfrm>
          <a:prstGeom prst="ellipse">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 name="椭圆 9"/>
          <p:cNvSpPr/>
          <p:nvPr/>
        </p:nvSpPr>
        <p:spPr>
          <a:xfrm>
            <a:off x="1826004" y="2323083"/>
            <a:ext cx="446916" cy="446916"/>
          </a:xfrm>
          <a:prstGeom prst="ellipse">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文本框 42"/>
          <p:cNvSpPr txBox="1"/>
          <p:nvPr/>
        </p:nvSpPr>
        <p:spPr>
          <a:xfrm>
            <a:off x="1846958" y="2384097"/>
            <a:ext cx="389850" cy="338554"/>
          </a:xfrm>
          <a:prstGeom prst="rect">
            <a:avLst/>
          </a:prstGeom>
          <a:noFill/>
        </p:spPr>
        <p:txBody>
          <a:bodyPr wrap="none" rtlCol="0">
            <a:spAutoFit/>
          </a:bodyPr>
          <a:lstStyle/>
          <a:p>
            <a:pPr algn="ctr" defTabSz="1219200"/>
            <a:r>
              <a:rPr lang="en-US" altLang="zh-CN" sz="1600" dirty="0">
                <a:solidFill>
                  <a:prstClr val="white"/>
                </a:solidFill>
                <a:cs typeface="+mn-ea"/>
                <a:sym typeface="+mn-lt"/>
              </a:rPr>
              <a:t>01</a:t>
            </a:r>
            <a:endParaRPr lang="zh-CN" altLang="en-US" sz="1600" dirty="0">
              <a:solidFill>
                <a:prstClr val="white"/>
              </a:solidFill>
              <a:cs typeface="+mn-ea"/>
              <a:sym typeface="+mn-lt"/>
            </a:endParaRPr>
          </a:p>
        </p:txBody>
      </p:sp>
      <p:sp>
        <p:nvSpPr>
          <p:cNvPr id="12" name="五边形 11"/>
          <p:cNvSpPr/>
          <p:nvPr/>
        </p:nvSpPr>
        <p:spPr>
          <a:xfrm rot="16200000">
            <a:off x="1680585" y="2375137"/>
            <a:ext cx="737770" cy="2703733"/>
          </a:xfrm>
          <a:prstGeom prst="homePlate">
            <a:avLst>
              <a:gd name="adj" fmla="val 48709"/>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五边形 12"/>
          <p:cNvSpPr/>
          <p:nvPr/>
        </p:nvSpPr>
        <p:spPr>
          <a:xfrm rot="16200000">
            <a:off x="7071077" y="2375136"/>
            <a:ext cx="737770" cy="2703733"/>
          </a:xfrm>
          <a:prstGeom prst="homePlate">
            <a:avLst>
              <a:gd name="adj" fmla="val 48709"/>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五边形 13"/>
          <p:cNvSpPr/>
          <p:nvPr/>
        </p:nvSpPr>
        <p:spPr>
          <a:xfrm rot="5400000" flipV="1">
            <a:off x="4376179" y="2733295"/>
            <a:ext cx="737770" cy="2703733"/>
          </a:xfrm>
          <a:prstGeom prst="homePlate">
            <a:avLst>
              <a:gd name="adj" fmla="val 48709"/>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 name="五边形 14"/>
          <p:cNvSpPr/>
          <p:nvPr/>
        </p:nvSpPr>
        <p:spPr>
          <a:xfrm rot="5400000" flipV="1">
            <a:off x="9773642" y="2733295"/>
            <a:ext cx="737770" cy="2703733"/>
          </a:xfrm>
          <a:prstGeom prst="homePlate">
            <a:avLst>
              <a:gd name="adj" fmla="val 48709"/>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6" name="椭圆 15"/>
          <p:cNvSpPr/>
          <p:nvPr/>
        </p:nvSpPr>
        <p:spPr>
          <a:xfrm flipV="1">
            <a:off x="9919061" y="5017665"/>
            <a:ext cx="446918" cy="446918"/>
          </a:xfrm>
          <a:prstGeom prst="ellipse">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文本框 42"/>
          <p:cNvSpPr txBox="1"/>
          <p:nvPr/>
        </p:nvSpPr>
        <p:spPr>
          <a:xfrm>
            <a:off x="4538627" y="5068666"/>
            <a:ext cx="393056" cy="338554"/>
          </a:xfrm>
          <a:prstGeom prst="rect">
            <a:avLst/>
          </a:prstGeom>
          <a:noFill/>
        </p:spPr>
        <p:txBody>
          <a:bodyPr wrap="none" rtlCol="0">
            <a:spAutoFit/>
          </a:bodyPr>
          <a:lstStyle/>
          <a:p>
            <a:pPr algn="ctr" defTabSz="1219200"/>
            <a:r>
              <a:rPr lang="en-US" altLang="zh-CN" sz="1600" dirty="0">
                <a:solidFill>
                  <a:prstClr val="white"/>
                </a:solidFill>
                <a:cs typeface="+mn-ea"/>
                <a:sym typeface="+mn-lt"/>
              </a:rPr>
              <a:t>02</a:t>
            </a:r>
            <a:endParaRPr lang="zh-CN" altLang="en-US" sz="1600" dirty="0">
              <a:solidFill>
                <a:prstClr val="white"/>
              </a:solidFill>
              <a:cs typeface="+mn-ea"/>
              <a:sym typeface="+mn-lt"/>
            </a:endParaRPr>
          </a:p>
        </p:txBody>
      </p:sp>
      <p:sp>
        <p:nvSpPr>
          <p:cNvPr id="18" name="文本框 42"/>
          <p:cNvSpPr txBox="1"/>
          <p:nvPr/>
        </p:nvSpPr>
        <p:spPr>
          <a:xfrm>
            <a:off x="7241385" y="2380528"/>
            <a:ext cx="389850" cy="338554"/>
          </a:xfrm>
          <a:prstGeom prst="rect">
            <a:avLst/>
          </a:prstGeom>
          <a:noFill/>
        </p:spPr>
        <p:txBody>
          <a:bodyPr wrap="none" rtlCol="0">
            <a:spAutoFit/>
          </a:bodyPr>
          <a:lstStyle/>
          <a:p>
            <a:pPr algn="ctr" defTabSz="1219200"/>
            <a:r>
              <a:rPr lang="en-US" altLang="zh-CN" sz="1600" dirty="0">
                <a:solidFill>
                  <a:prstClr val="white"/>
                </a:solidFill>
                <a:cs typeface="+mn-ea"/>
                <a:sym typeface="+mn-lt"/>
              </a:rPr>
              <a:t>03</a:t>
            </a:r>
            <a:endParaRPr lang="zh-CN" altLang="en-US" sz="1600" dirty="0">
              <a:solidFill>
                <a:prstClr val="white"/>
              </a:solidFill>
              <a:cs typeface="+mn-ea"/>
              <a:sym typeface="+mn-lt"/>
            </a:endParaRPr>
          </a:p>
        </p:txBody>
      </p:sp>
      <p:sp>
        <p:nvSpPr>
          <p:cNvPr id="19" name="文本框 42"/>
          <p:cNvSpPr txBox="1"/>
          <p:nvPr/>
        </p:nvSpPr>
        <p:spPr>
          <a:xfrm>
            <a:off x="9939445" y="5068666"/>
            <a:ext cx="389850" cy="338554"/>
          </a:xfrm>
          <a:prstGeom prst="rect">
            <a:avLst/>
          </a:prstGeom>
          <a:noFill/>
        </p:spPr>
        <p:txBody>
          <a:bodyPr wrap="none" rtlCol="0">
            <a:spAutoFit/>
          </a:bodyPr>
          <a:lstStyle/>
          <a:p>
            <a:pPr algn="ctr" defTabSz="1219200"/>
            <a:r>
              <a:rPr lang="en-US" altLang="zh-CN" sz="1600" dirty="0">
                <a:solidFill>
                  <a:prstClr val="white"/>
                </a:solidFill>
                <a:cs typeface="+mn-ea"/>
                <a:sym typeface="+mn-lt"/>
              </a:rPr>
              <a:t>04</a:t>
            </a:r>
            <a:endParaRPr lang="zh-CN" altLang="en-US" sz="1600" dirty="0">
              <a:solidFill>
                <a:prstClr val="white"/>
              </a:solidFill>
              <a:cs typeface="+mn-ea"/>
              <a:sym typeface="+mn-lt"/>
            </a:endParaRPr>
          </a:p>
        </p:txBody>
      </p:sp>
      <p:sp>
        <p:nvSpPr>
          <p:cNvPr id="20" name="1"/>
          <p:cNvSpPr txBox="1">
            <a:spLocks noChangeArrowheads="1"/>
          </p:cNvSpPr>
          <p:nvPr/>
        </p:nvSpPr>
        <p:spPr bwMode="auto">
          <a:xfrm>
            <a:off x="1119459" y="4427105"/>
            <a:ext cx="18744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数据集构建与清洗</a:t>
            </a:r>
            <a:endParaRPr lang="en-US" altLang="zh-CN" sz="1600" b="1" dirty="0">
              <a:solidFill>
                <a:prstClr val="black">
                  <a:lumMod val="65000"/>
                  <a:lumOff val="35000"/>
                </a:prstClr>
              </a:solidFill>
              <a:latin typeface="+mn-lt"/>
              <a:ea typeface="+mn-ea"/>
              <a:cs typeface="+mn-ea"/>
              <a:sym typeface="+mn-lt"/>
            </a:endParaRPr>
          </a:p>
        </p:txBody>
      </p:sp>
      <p:sp>
        <p:nvSpPr>
          <p:cNvPr id="21" name="1"/>
          <p:cNvSpPr txBox="1">
            <a:spLocks noChangeArrowheads="1"/>
          </p:cNvSpPr>
          <p:nvPr/>
        </p:nvSpPr>
        <p:spPr bwMode="auto">
          <a:xfrm>
            <a:off x="804971" y="4767583"/>
            <a:ext cx="2502524" cy="1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prstClr val="black">
                    <a:lumMod val="65000"/>
                    <a:lumOff val="35000"/>
                  </a:prstClr>
                </a:solidFill>
                <a:latin typeface="+mn-lt"/>
                <a:ea typeface="+mn-ea"/>
                <a:cs typeface="+mn-ea"/>
                <a:sym typeface="+mn-lt"/>
              </a:rPr>
              <a:t>下载数据集，并将图片和注释分别合并在文件夹中。清洗数据集，</a:t>
            </a:r>
            <a:r>
              <a:rPr lang="en-US" altLang="zh-CN" sz="1200" dirty="0">
                <a:solidFill>
                  <a:prstClr val="black">
                    <a:lumMod val="65000"/>
                    <a:lumOff val="35000"/>
                  </a:prstClr>
                </a:solidFill>
                <a:latin typeface="+mn-lt"/>
                <a:ea typeface="+mn-ea"/>
                <a:cs typeface="+mn-ea"/>
                <a:sym typeface="+mn-lt"/>
              </a:rPr>
              <a:t>YOLOv8</a:t>
            </a:r>
            <a:r>
              <a:rPr lang="zh-CN" altLang="en-US" sz="1200" dirty="0">
                <a:solidFill>
                  <a:prstClr val="black">
                    <a:lumMod val="65000"/>
                    <a:lumOff val="35000"/>
                  </a:prstClr>
                </a:solidFill>
                <a:latin typeface="+mn-lt"/>
                <a:ea typeface="+mn-ea"/>
                <a:cs typeface="+mn-ea"/>
                <a:sym typeface="+mn-lt"/>
              </a:rPr>
              <a:t>的标签格式要求每行五个数，第一个数是标签，其他四个数是框住物体的框的四个坐标。</a:t>
            </a:r>
          </a:p>
        </p:txBody>
      </p:sp>
      <p:sp>
        <p:nvSpPr>
          <p:cNvPr id="22" name="1"/>
          <p:cNvSpPr txBox="1">
            <a:spLocks noChangeArrowheads="1"/>
          </p:cNvSpPr>
          <p:nvPr/>
        </p:nvSpPr>
        <p:spPr bwMode="auto">
          <a:xfrm>
            <a:off x="4118603" y="2047954"/>
            <a:ext cx="1330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数据集划分</a:t>
            </a:r>
            <a:endParaRPr lang="en-US" altLang="zh-CN" sz="1600" b="1" dirty="0">
              <a:solidFill>
                <a:prstClr val="black">
                  <a:lumMod val="65000"/>
                  <a:lumOff val="35000"/>
                </a:prstClr>
              </a:solidFill>
              <a:latin typeface="+mn-lt"/>
              <a:ea typeface="+mn-ea"/>
              <a:cs typeface="+mn-ea"/>
              <a:sym typeface="+mn-lt"/>
            </a:endParaRPr>
          </a:p>
        </p:txBody>
      </p:sp>
      <p:sp>
        <p:nvSpPr>
          <p:cNvPr id="23" name="1"/>
          <p:cNvSpPr txBox="1">
            <a:spLocks noChangeArrowheads="1"/>
          </p:cNvSpPr>
          <p:nvPr/>
        </p:nvSpPr>
        <p:spPr bwMode="auto">
          <a:xfrm>
            <a:off x="3434009" y="2388432"/>
            <a:ext cx="2661992" cy="80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prstClr val="black">
                    <a:lumMod val="65000"/>
                    <a:lumOff val="35000"/>
                  </a:prstClr>
                </a:solidFill>
                <a:latin typeface="+mn-lt"/>
                <a:ea typeface="+mn-ea"/>
                <a:cs typeface="+mn-ea"/>
                <a:sym typeface="+mn-lt"/>
              </a:rPr>
              <a:t>清洗结束后，划分数据集，以</a:t>
            </a:r>
            <a:r>
              <a:rPr lang="en-US" altLang="zh-CN" sz="1200" dirty="0">
                <a:solidFill>
                  <a:prstClr val="black">
                    <a:lumMod val="65000"/>
                    <a:lumOff val="35000"/>
                  </a:prstClr>
                </a:solidFill>
                <a:latin typeface="+mn-lt"/>
                <a:ea typeface="+mn-ea"/>
                <a:cs typeface="+mn-ea"/>
                <a:sym typeface="+mn-lt"/>
              </a:rPr>
              <a:t>7</a:t>
            </a:r>
            <a:r>
              <a:rPr lang="zh-CN" altLang="en-US" sz="1200" dirty="0">
                <a:solidFill>
                  <a:prstClr val="black">
                    <a:lumMod val="65000"/>
                    <a:lumOff val="35000"/>
                  </a:prstClr>
                </a:solidFill>
                <a:latin typeface="+mn-lt"/>
                <a:ea typeface="+mn-ea"/>
                <a:cs typeface="+mn-ea"/>
                <a:sym typeface="+mn-lt"/>
              </a:rPr>
              <a:t>：</a:t>
            </a:r>
            <a:r>
              <a:rPr lang="en-US" altLang="zh-CN" sz="1200" dirty="0">
                <a:solidFill>
                  <a:prstClr val="black">
                    <a:lumMod val="65000"/>
                    <a:lumOff val="35000"/>
                  </a:prstClr>
                </a:solidFill>
                <a:latin typeface="+mn-lt"/>
                <a:ea typeface="+mn-ea"/>
                <a:cs typeface="+mn-ea"/>
                <a:sym typeface="+mn-lt"/>
              </a:rPr>
              <a:t>2</a:t>
            </a:r>
            <a:r>
              <a:rPr lang="zh-CN" altLang="en-US" sz="1200" dirty="0">
                <a:solidFill>
                  <a:prstClr val="black">
                    <a:lumMod val="65000"/>
                    <a:lumOff val="35000"/>
                  </a:prstClr>
                </a:solidFill>
                <a:latin typeface="+mn-lt"/>
                <a:ea typeface="+mn-ea"/>
                <a:cs typeface="+mn-ea"/>
                <a:sym typeface="+mn-lt"/>
              </a:rPr>
              <a:t>：</a:t>
            </a:r>
            <a:r>
              <a:rPr lang="en-US" altLang="zh-CN" sz="1200" dirty="0">
                <a:solidFill>
                  <a:prstClr val="black">
                    <a:lumMod val="65000"/>
                    <a:lumOff val="35000"/>
                  </a:prstClr>
                </a:solidFill>
                <a:latin typeface="+mn-lt"/>
                <a:ea typeface="+mn-ea"/>
                <a:cs typeface="+mn-ea"/>
                <a:sym typeface="+mn-lt"/>
              </a:rPr>
              <a:t>1</a:t>
            </a:r>
            <a:r>
              <a:rPr lang="zh-CN" altLang="en-US" sz="1200" dirty="0">
                <a:solidFill>
                  <a:prstClr val="black">
                    <a:lumMod val="65000"/>
                    <a:lumOff val="35000"/>
                  </a:prstClr>
                </a:solidFill>
                <a:latin typeface="+mn-lt"/>
                <a:ea typeface="+mn-ea"/>
                <a:cs typeface="+mn-ea"/>
                <a:sym typeface="+mn-lt"/>
              </a:rPr>
              <a:t>的比例划分为训练集，验证集，测试集，划分好后整理文件。</a:t>
            </a:r>
          </a:p>
        </p:txBody>
      </p:sp>
      <p:sp>
        <p:nvSpPr>
          <p:cNvPr id="24" name="1"/>
          <p:cNvSpPr txBox="1">
            <a:spLocks noChangeArrowheads="1"/>
          </p:cNvSpPr>
          <p:nvPr/>
        </p:nvSpPr>
        <p:spPr bwMode="auto">
          <a:xfrm>
            <a:off x="6883179" y="4416430"/>
            <a:ext cx="10883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模型配置</a:t>
            </a:r>
            <a:endParaRPr lang="en-US" altLang="zh-CN" sz="1600" b="1" dirty="0">
              <a:solidFill>
                <a:prstClr val="black">
                  <a:lumMod val="65000"/>
                  <a:lumOff val="35000"/>
                </a:prstClr>
              </a:solidFill>
              <a:latin typeface="+mn-lt"/>
              <a:ea typeface="+mn-ea"/>
              <a:cs typeface="+mn-ea"/>
              <a:sym typeface="+mn-lt"/>
            </a:endParaRPr>
          </a:p>
        </p:txBody>
      </p:sp>
      <p:sp>
        <p:nvSpPr>
          <p:cNvPr id="25" name="1"/>
          <p:cNvSpPr txBox="1">
            <a:spLocks noChangeArrowheads="1"/>
          </p:cNvSpPr>
          <p:nvPr/>
        </p:nvSpPr>
        <p:spPr bwMode="auto">
          <a:xfrm>
            <a:off x="6255303" y="4767583"/>
            <a:ext cx="2305951" cy="24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prstClr val="black">
                    <a:lumMod val="65000"/>
                    <a:lumOff val="35000"/>
                  </a:prstClr>
                </a:solidFill>
                <a:latin typeface="+mn-lt"/>
                <a:ea typeface="+mn-ea"/>
                <a:cs typeface="+mn-ea"/>
                <a:sym typeface="+mn-lt"/>
              </a:rPr>
              <a:t>编写</a:t>
            </a:r>
            <a:r>
              <a:rPr lang="en-US" altLang="zh-CN" sz="1200" dirty="0" err="1">
                <a:solidFill>
                  <a:prstClr val="black">
                    <a:lumMod val="65000"/>
                    <a:lumOff val="35000"/>
                  </a:prstClr>
                </a:solidFill>
                <a:latin typeface="+mn-lt"/>
                <a:ea typeface="+mn-ea"/>
                <a:cs typeface="+mn-ea"/>
                <a:sym typeface="+mn-lt"/>
              </a:rPr>
              <a:t>yaml</a:t>
            </a:r>
            <a:r>
              <a:rPr lang="zh-CN" altLang="en-US" sz="1200" dirty="0">
                <a:solidFill>
                  <a:prstClr val="black">
                    <a:lumMod val="65000"/>
                    <a:lumOff val="35000"/>
                  </a:prstClr>
                </a:solidFill>
                <a:latin typeface="+mn-lt"/>
                <a:ea typeface="+mn-ea"/>
                <a:cs typeface="+mn-ea"/>
                <a:sym typeface="+mn-lt"/>
              </a:rPr>
              <a:t>文件，如下图所示：</a:t>
            </a:r>
          </a:p>
        </p:txBody>
      </p:sp>
      <p:sp>
        <p:nvSpPr>
          <p:cNvPr id="26" name="1"/>
          <p:cNvSpPr txBox="1">
            <a:spLocks noChangeArrowheads="1"/>
          </p:cNvSpPr>
          <p:nvPr/>
        </p:nvSpPr>
        <p:spPr bwMode="auto">
          <a:xfrm>
            <a:off x="9673365" y="2047954"/>
            <a:ext cx="9627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模型训练</a:t>
            </a:r>
            <a:endParaRPr lang="en-US" altLang="zh-CN" sz="1600" b="1" dirty="0">
              <a:solidFill>
                <a:prstClr val="black">
                  <a:lumMod val="65000"/>
                  <a:lumOff val="35000"/>
                </a:prstClr>
              </a:solidFill>
              <a:latin typeface="+mn-lt"/>
              <a:ea typeface="+mn-ea"/>
              <a:cs typeface="+mn-ea"/>
              <a:sym typeface="+mn-lt"/>
            </a:endParaRPr>
          </a:p>
        </p:txBody>
      </p:sp>
      <p:sp>
        <p:nvSpPr>
          <p:cNvPr id="27" name="1"/>
          <p:cNvSpPr txBox="1">
            <a:spLocks noChangeArrowheads="1"/>
          </p:cNvSpPr>
          <p:nvPr/>
        </p:nvSpPr>
        <p:spPr bwMode="auto">
          <a:xfrm>
            <a:off x="8791161" y="2388432"/>
            <a:ext cx="2688988" cy="80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prstClr val="black">
                    <a:lumMod val="65000"/>
                    <a:lumOff val="35000"/>
                  </a:prstClr>
                </a:solidFill>
                <a:latin typeface="+mn-lt"/>
                <a:ea typeface="+mn-ea"/>
                <a:cs typeface="+mn-ea"/>
                <a:sym typeface="+mn-lt"/>
              </a:rPr>
              <a:t>然后进行模型训练，进入</a:t>
            </a:r>
            <a:r>
              <a:rPr lang="en-US" altLang="zh-CN" sz="1200" dirty="0" err="1">
                <a:solidFill>
                  <a:prstClr val="black">
                    <a:lumMod val="65000"/>
                    <a:lumOff val="35000"/>
                  </a:prstClr>
                </a:solidFill>
                <a:latin typeface="+mn-lt"/>
                <a:ea typeface="+mn-ea"/>
                <a:cs typeface="+mn-ea"/>
                <a:sym typeface="+mn-lt"/>
              </a:rPr>
              <a:t>conda</a:t>
            </a:r>
            <a:r>
              <a:rPr lang="zh-CN" altLang="en-US" sz="1200" dirty="0">
                <a:solidFill>
                  <a:prstClr val="black">
                    <a:lumMod val="65000"/>
                    <a:lumOff val="35000"/>
                  </a:prstClr>
                </a:solidFill>
                <a:latin typeface="+mn-lt"/>
                <a:ea typeface="+mn-ea"/>
                <a:cs typeface="+mn-ea"/>
                <a:sym typeface="+mn-lt"/>
              </a:rPr>
              <a:t>的</a:t>
            </a:r>
            <a:r>
              <a:rPr lang="en-US" altLang="zh-CN" sz="1200" dirty="0">
                <a:solidFill>
                  <a:prstClr val="black">
                    <a:lumMod val="65000"/>
                    <a:lumOff val="35000"/>
                  </a:prstClr>
                </a:solidFill>
                <a:latin typeface="+mn-lt"/>
                <a:ea typeface="+mn-ea"/>
                <a:cs typeface="+mn-ea"/>
                <a:sym typeface="+mn-lt"/>
              </a:rPr>
              <a:t>YOLOv8</a:t>
            </a:r>
            <a:r>
              <a:rPr lang="zh-CN" altLang="en-US" sz="1200" dirty="0">
                <a:solidFill>
                  <a:prstClr val="black">
                    <a:lumMod val="65000"/>
                    <a:lumOff val="35000"/>
                  </a:prstClr>
                </a:solidFill>
                <a:latin typeface="+mn-lt"/>
                <a:ea typeface="+mn-ea"/>
                <a:cs typeface="+mn-ea"/>
                <a:sym typeface="+mn-lt"/>
              </a:rPr>
              <a:t>终端，</a:t>
            </a:r>
            <a:r>
              <a:rPr lang="en-US" altLang="zh-CN" sz="1200" dirty="0">
                <a:solidFill>
                  <a:prstClr val="black">
                    <a:lumMod val="65000"/>
                    <a:lumOff val="35000"/>
                  </a:prstClr>
                </a:solidFill>
                <a:latin typeface="+mn-lt"/>
                <a:ea typeface="+mn-ea"/>
                <a:cs typeface="+mn-ea"/>
                <a:sym typeface="+mn-lt"/>
              </a:rPr>
              <a:t>cd</a:t>
            </a:r>
            <a:r>
              <a:rPr lang="zh-CN" altLang="en-US" sz="1200" dirty="0">
                <a:solidFill>
                  <a:prstClr val="black">
                    <a:lumMod val="65000"/>
                    <a:lumOff val="35000"/>
                  </a:prstClr>
                </a:solidFill>
                <a:latin typeface="+mn-lt"/>
                <a:ea typeface="+mn-ea"/>
                <a:cs typeface="+mn-ea"/>
                <a:sym typeface="+mn-lt"/>
              </a:rPr>
              <a:t>进入</a:t>
            </a:r>
            <a:r>
              <a:rPr lang="en-US" altLang="zh-CN" sz="1200" dirty="0" err="1">
                <a:solidFill>
                  <a:prstClr val="black">
                    <a:lumMod val="65000"/>
                    <a:lumOff val="35000"/>
                  </a:prstClr>
                </a:solidFill>
                <a:latin typeface="+mn-lt"/>
                <a:ea typeface="+mn-ea"/>
                <a:cs typeface="+mn-ea"/>
                <a:sym typeface="+mn-lt"/>
              </a:rPr>
              <a:t>airtoground</a:t>
            </a:r>
            <a:r>
              <a:rPr lang="zh-CN" altLang="en-US" sz="1200" dirty="0">
                <a:solidFill>
                  <a:prstClr val="black">
                    <a:lumMod val="65000"/>
                    <a:lumOff val="35000"/>
                  </a:prstClr>
                </a:solidFill>
                <a:latin typeface="+mn-lt"/>
                <a:ea typeface="+mn-ea"/>
                <a:cs typeface="+mn-ea"/>
                <a:sym typeface="+mn-lt"/>
              </a:rPr>
              <a:t>项目中，单卡训练输入命令。</a:t>
            </a:r>
          </a:p>
        </p:txBody>
      </p:sp>
      <p:pic>
        <p:nvPicPr>
          <p:cNvPr id="28" name="图片 27">
            <a:extLst>
              <a:ext uri="{FF2B5EF4-FFF2-40B4-BE49-F238E27FC236}">
                <a16:creationId xmlns:a16="http://schemas.microsoft.com/office/drawing/2014/main" id="{130A1E98-277E-5550-DEF8-6C62B337604E}"/>
              </a:ext>
            </a:extLst>
          </p:cNvPr>
          <p:cNvPicPr>
            <a:picLocks noChangeAspect="1"/>
          </p:cNvPicPr>
          <p:nvPr/>
        </p:nvPicPr>
        <p:blipFill>
          <a:blip r:embed="rId4"/>
          <a:stretch>
            <a:fillRect/>
          </a:stretch>
        </p:blipFill>
        <p:spPr>
          <a:xfrm>
            <a:off x="5538486" y="5124633"/>
            <a:ext cx="3810635" cy="1196975"/>
          </a:xfrm>
          <a:prstGeom prst="rect">
            <a:avLst/>
          </a:prstGeom>
          <a:noFill/>
          <a:ln>
            <a:noFill/>
          </a:ln>
        </p:spPr>
      </p:pic>
    </p:spTree>
    <p:extLst>
      <p:ext uri="{BB962C8B-B14F-4D97-AF65-F5344CB8AC3E}">
        <p14:creationId xmlns:p14="http://schemas.microsoft.com/office/powerpoint/2010/main" val="32959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
          <p:cNvSpPr txBox="1"/>
          <p:nvPr>
            <p:custDataLst>
              <p:tags r:id="rId1"/>
            </p:custDataLst>
          </p:nvPr>
        </p:nvSpPr>
        <p:spPr>
          <a:xfrm>
            <a:off x="4644816" y="644662"/>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实验结果分析</a:t>
            </a:r>
            <a:endParaRPr lang="en-US" dirty="0">
              <a:latin typeface="+mn-lt"/>
              <a:ea typeface="+mn-ea"/>
              <a:cs typeface="+mn-ea"/>
              <a:sym typeface="+mn-lt"/>
            </a:endParaRPr>
          </a:p>
        </p:txBody>
      </p:sp>
      <p:sp>
        <p:nvSpPr>
          <p:cNvPr id="5" name="矩形 4"/>
          <p:cNvSpPr/>
          <p:nvPr/>
        </p:nvSpPr>
        <p:spPr>
          <a:xfrm>
            <a:off x="6852575" y="1891220"/>
            <a:ext cx="3989223"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852575" y="5144559"/>
            <a:ext cx="3989223"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7554855" y="5289111"/>
            <a:ext cx="258466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训练及预测结果</a:t>
            </a:r>
          </a:p>
        </p:txBody>
      </p:sp>
      <p:sp>
        <p:nvSpPr>
          <p:cNvPr id="8" name="1"/>
          <p:cNvSpPr txBox="1">
            <a:spLocks noChangeArrowheads="1"/>
          </p:cNvSpPr>
          <p:nvPr/>
        </p:nvSpPr>
        <p:spPr bwMode="auto">
          <a:xfrm>
            <a:off x="7360324" y="3177843"/>
            <a:ext cx="2973721" cy="69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600" dirty="0">
                <a:solidFill>
                  <a:schemeClr val="bg1"/>
                </a:solidFill>
                <a:latin typeface="+mn-lt"/>
                <a:ea typeface="+mn-ea"/>
                <a:cs typeface="+mn-ea"/>
                <a:sym typeface="+mn-lt"/>
              </a:rPr>
              <a:t>         等待训练结束，出现</a:t>
            </a:r>
            <a:r>
              <a:rPr lang="en-US" altLang="zh-CN" sz="1600" dirty="0">
                <a:solidFill>
                  <a:schemeClr val="bg1"/>
                </a:solidFill>
                <a:latin typeface="+mn-lt"/>
                <a:ea typeface="+mn-ea"/>
                <a:cs typeface="+mn-ea"/>
                <a:sym typeface="+mn-lt"/>
              </a:rPr>
              <a:t>best.pt</a:t>
            </a:r>
            <a:r>
              <a:rPr lang="zh-CN" altLang="en-US" sz="1600" dirty="0">
                <a:solidFill>
                  <a:schemeClr val="bg1"/>
                </a:solidFill>
                <a:latin typeface="+mn-lt"/>
                <a:ea typeface="+mn-ea"/>
                <a:cs typeface="+mn-ea"/>
                <a:sym typeface="+mn-lt"/>
              </a:rPr>
              <a:t>文件后分析结果。</a:t>
            </a:r>
          </a:p>
        </p:txBody>
      </p:sp>
      <p:sp>
        <p:nvSpPr>
          <p:cNvPr id="9" name="quotation-mark_32371"/>
          <p:cNvSpPr>
            <a:spLocks noChangeAspect="1"/>
          </p:cNvSpPr>
          <p:nvPr/>
        </p:nvSpPr>
        <p:spPr bwMode="auto">
          <a:xfrm>
            <a:off x="7183087" y="2298150"/>
            <a:ext cx="705359" cy="6546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pic>
        <p:nvPicPr>
          <p:cNvPr id="11" name="图片 10" descr="val_batch1_pred">
            <a:extLst>
              <a:ext uri="{FF2B5EF4-FFF2-40B4-BE49-F238E27FC236}">
                <a16:creationId xmlns:a16="http://schemas.microsoft.com/office/drawing/2014/main" id="{B5387FBC-0AD1-ADC9-74CB-6553475FBC68}"/>
              </a:ext>
            </a:extLst>
          </p:cNvPr>
          <p:cNvPicPr>
            <a:picLocks noChangeAspect="1"/>
          </p:cNvPicPr>
          <p:nvPr/>
        </p:nvPicPr>
        <p:blipFill>
          <a:blip r:embed="rId3"/>
          <a:stretch>
            <a:fillRect/>
          </a:stretch>
        </p:blipFill>
        <p:spPr>
          <a:xfrm>
            <a:off x="1322296" y="1891220"/>
            <a:ext cx="5330817" cy="3994294"/>
          </a:xfrm>
          <a:prstGeom prst="rect">
            <a:avLst/>
          </a:prstGeom>
        </p:spPr>
      </p:pic>
    </p:spTree>
    <p:extLst>
      <p:ext uri="{BB962C8B-B14F-4D97-AF65-F5344CB8AC3E}">
        <p14:creationId xmlns:p14="http://schemas.microsoft.com/office/powerpoint/2010/main" val="203046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22333" y="0"/>
            <a:ext cx="706966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817533" y="4605867"/>
            <a:ext cx="626533" cy="2252133"/>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quotation-mark_32371"/>
          <p:cNvSpPr>
            <a:spLocks noChangeAspect="1"/>
          </p:cNvSpPr>
          <p:nvPr/>
        </p:nvSpPr>
        <p:spPr bwMode="auto">
          <a:xfrm>
            <a:off x="304844" y="446957"/>
            <a:ext cx="1158282" cy="1075027"/>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1"/>
          <p:cNvSpPr txBox="1">
            <a:spLocks noChangeArrowheads="1"/>
          </p:cNvSpPr>
          <p:nvPr/>
        </p:nvSpPr>
        <p:spPr bwMode="auto">
          <a:xfrm>
            <a:off x="533801" y="2553554"/>
            <a:ext cx="3936077" cy="319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400" dirty="0">
                <a:solidFill>
                  <a:schemeClr val="tx1">
                    <a:lumMod val="65000"/>
                    <a:lumOff val="35000"/>
                  </a:schemeClr>
                </a:solidFill>
                <a:latin typeface="+mn-lt"/>
                <a:ea typeface="+mn-ea"/>
                <a:cs typeface="+mn-ea"/>
                <a:sym typeface="+mn-lt"/>
              </a:rPr>
              <a:t>         F1</a:t>
            </a:r>
            <a:r>
              <a:rPr lang="zh-CN" altLang="en-US" sz="1400" dirty="0">
                <a:solidFill>
                  <a:schemeClr val="tx1">
                    <a:lumMod val="65000"/>
                    <a:lumOff val="35000"/>
                  </a:schemeClr>
                </a:solidFill>
                <a:latin typeface="+mn-lt"/>
                <a:ea typeface="+mn-ea"/>
                <a:cs typeface="+mn-ea"/>
                <a:sym typeface="+mn-lt"/>
              </a:rPr>
              <a:t>分数（</a:t>
            </a:r>
            <a:r>
              <a:rPr lang="en-US" altLang="zh-CN" sz="1400" dirty="0">
                <a:solidFill>
                  <a:schemeClr val="tx1">
                    <a:lumMod val="65000"/>
                    <a:lumOff val="35000"/>
                  </a:schemeClr>
                </a:solidFill>
                <a:latin typeface="+mn-lt"/>
                <a:ea typeface="+mn-ea"/>
                <a:cs typeface="+mn-ea"/>
                <a:sym typeface="+mn-lt"/>
              </a:rPr>
              <a:t>F1-score</a:t>
            </a:r>
            <a:r>
              <a:rPr lang="zh-CN" altLang="en-US" sz="1400" dirty="0">
                <a:solidFill>
                  <a:schemeClr val="tx1">
                    <a:lumMod val="65000"/>
                    <a:lumOff val="35000"/>
                  </a:schemeClr>
                </a:solidFill>
                <a:latin typeface="+mn-lt"/>
                <a:ea typeface="+mn-ea"/>
                <a:cs typeface="+mn-ea"/>
                <a:sym typeface="+mn-lt"/>
              </a:rPr>
              <a:t>）是分类问题的一个衡量指标，是精确率和召回率的调和平均函数，介于</a:t>
            </a:r>
            <a:r>
              <a:rPr lang="en-US" altLang="zh-CN" sz="1400" dirty="0">
                <a:solidFill>
                  <a:schemeClr val="tx1">
                    <a:lumMod val="65000"/>
                    <a:lumOff val="35000"/>
                  </a:schemeClr>
                </a:solidFill>
                <a:latin typeface="+mn-lt"/>
                <a:ea typeface="+mn-ea"/>
                <a:cs typeface="+mn-ea"/>
                <a:sym typeface="+mn-lt"/>
              </a:rPr>
              <a:t>0-1</a:t>
            </a:r>
            <a:r>
              <a:rPr lang="zh-CN" altLang="en-US" sz="1400" dirty="0">
                <a:solidFill>
                  <a:schemeClr val="tx1">
                    <a:lumMod val="65000"/>
                    <a:lumOff val="35000"/>
                  </a:schemeClr>
                </a:solidFill>
                <a:latin typeface="+mn-lt"/>
                <a:ea typeface="+mn-ea"/>
                <a:cs typeface="+mn-ea"/>
                <a:sym typeface="+mn-lt"/>
              </a:rPr>
              <a:t>之间。一些多分类问题的机器学习竞赛，常常将</a:t>
            </a:r>
            <a:r>
              <a:rPr lang="en-US" altLang="zh-CN" sz="1400" dirty="0">
                <a:solidFill>
                  <a:schemeClr val="tx1">
                    <a:lumMod val="65000"/>
                    <a:lumOff val="35000"/>
                  </a:schemeClr>
                </a:solidFill>
                <a:latin typeface="+mn-lt"/>
                <a:ea typeface="+mn-ea"/>
                <a:cs typeface="+mn-ea"/>
                <a:sym typeface="+mn-lt"/>
              </a:rPr>
              <a:t>F1-score</a:t>
            </a:r>
            <a:r>
              <a:rPr lang="zh-CN" altLang="en-US" sz="1400" dirty="0">
                <a:solidFill>
                  <a:schemeClr val="tx1">
                    <a:lumMod val="65000"/>
                    <a:lumOff val="35000"/>
                  </a:schemeClr>
                </a:solidFill>
                <a:latin typeface="+mn-lt"/>
                <a:ea typeface="+mn-ea"/>
                <a:cs typeface="+mn-ea"/>
                <a:sym typeface="+mn-lt"/>
              </a:rPr>
              <a:t>作为最终测评的方法。</a:t>
            </a:r>
          </a:p>
          <a:p>
            <a:pPr>
              <a:lnSpc>
                <a:spcPct val="150000"/>
              </a:lnSpc>
            </a:pPr>
            <a:r>
              <a:rPr lang="zh-CN" altLang="en-US" sz="1400" dirty="0">
                <a:solidFill>
                  <a:schemeClr val="tx1">
                    <a:lumMod val="65000"/>
                    <a:lumOff val="35000"/>
                  </a:schemeClr>
                </a:solidFill>
                <a:latin typeface="+mn-lt"/>
                <a:ea typeface="+mn-ea"/>
                <a:cs typeface="+mn-ea"/>
                <a:sym typeface="+mn-lt"/>
              </a:rPr>
              <a:t>         对于某个分类，综合了</a:t>
            </a:r>
            <a:r>
              <a:rPr lang="en-US" altLang="zh-CN" sz="1400" dirty="0">
                <a:solidFill>
                  <a:schemeClr val="tx1">
                    <a:lumMod val="65000"/>
                    <a:lumOff val="35000"/>
                  </a:schemeClr>
                </a:solidFill>
                <a:latin typeface="+mn-lt"/>
                <a:ea typeface="+mn-ea"/>
                <a:cs typeface="+mn-ea"/>
                <a:sym typeface="+mn-lt"/>
              </a:rPr>
              <a:t>Precision</a:t>
            </a:r>
            <a:r>
              <a:rPr lang="zh-CN" altLang="en-US" sz="1400" dirty="0">
                <a:solidFill>
                  <a:schemeClr val="tx1">
                    <a:lumMod val="65000"/>
                    <a:lumOff val="35000"/>
                  </a:schemeClr>
                </a:solidFill>
                <a:latin typeface="+mn-lt"/>
                <a:ea typeface="+mn-ea"/>
                <a:cs typeface="+mn-ea"/>
                <a:sym typeface="+mn-lt"/>
              </a:rPr>
              <a:t>和</a:t>
            </a:r>
            <a:r>
              <a:rPr lang="en-US" altLang="zh-CN" sz="1400" dirty="0">
                <a:solidFill>
                  <a:schemeClr val="tx1">
                    <a:lumMod val="65000"/>
                    <a:lumOff val="35000"/>
                  </a:schemeClr>
                </a:solidFill>
                <a:latin typeface="+mn-lt"/>
                <a:ea typeface="+mn-ea"/>
                <a:cs typeface="+mn-ea"/>
                <a:sym typeface="+mn-lt"/>
              </a:rPr>
              <a:t>Recall</a:t>
            </a:r>
            <a:r>
              <a:rPr lang="zh-CN" altLang="en-US" sz="1400" dirty="0">
                <a:solidFill>
                  <a:schemeClr val="tx1">
                    <a:lumMod val="65000"/>
                    <a:lumOff val="35000"/>
                  </a:schemeClr>
                </a:solidFill>
                <a:latin typeface="+mn-lt"/>
                <a:ea typeface="+mn-ea"/>
                <a:cs typeface="+mn-ea"/>
                <a:sym typeface="+mn-lt"/>
              </a:rPr>
              <a:t>的一个判断指标，</a:t>
            </a:r>
            <a:r>
              <a:rPr lang="en-US" altLang="zh-CN" sz="1400" dirty="0">
                <a:solidFill>
                  <a:schemeClr val="tx1">
                    <a:lumMod val="65000"/>
                    <a:lumOff val="35000"/>
                  </a:schemeClr>
                </a:solidFill>
                <a:latin typeface="+mn-lt"/>
                <a:ea typeface="+mn-ea"/>
                <a:cs typeface="+mn-ea"/>
                <a:sym typeface="+mn-lt"/>
              </a:rPr>
              <a:t>F1-Score</a:t>
            </a:r>
            <a:r>
              <a:rPr lang="zh-CN" altLang="en-US" sz="1400" dirty="0">
                <a:solidFill>
                  <a:schemeClr val="tx1">
                    <a:lumMod val="65000"/>
                    <a:lumOff val="35000"/>
                  </a:schemeClr>
                </a:solidFill>
                <a:latin typeface="+mn-lt"/>
                <a:ea typeface="+mn-ea"/>
                <a:cs typeface="+mn-ea"/>
                <a:sym typeface="+mn-lt"/>
              </a:rPr>
              <a:t>的值是从</a:t>
            </a:r>
            <a:r>
              <a:rPr lang="en-US" altLang="zh-CN" sz="1400" dirty="0">
                <a:solidFill>
                  <a:schemeClr val="tx1">
                    <a:lumMod val="65000"/>
                    <a:lumOff val="35000"/>
                  </a:schemeClr>
                </a:solidFill>
                <a:latin typeface="+mn-lt"/>
                <a:ea typeface="+mn-ea"/>
                <a:cs typeface="+mn-ea"/>
                <a:sym typeface="+mn-lt"/>
              </a:rPr>
              <a:t>0</a:t>
            </a:r>
            <a:r>
              <a:rPr lang="zh-CN" altLang="en-US" sz="1400" dirty="0">
                <a:solidFill>
                  <a:schemeClr val="tx1">
                    <a:lumMod val="65000"/>
                    <a:lumOff val="35000"/>
                  </a:schemeClr>
                </a:solidFill>
                <a:latin typeface="+mn-lt"/>
                <a:ea typeface="+mn-ea"/>
                <a:cs typeface="+mn-ea"/>
                <a:sym typeface="+mn-lt"/>
              </a:rPr>
              <a:t>到</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的，</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是最好，</a:t>
            </a:r>
            <a:r>
              <a:rPr lang="en-US" altLang="zh-CN" sz="1400" dirty="0">
                <a:solidFill>
                  <a:schemeClr val="tx1">
                    <a:lumMod val="65000"/>
                    <a:lumOff val="35000"/>
                  </a:schemeClr>
                </a:solidFill>
                <a:latin typeface="+mn-lt"/>
                <a:ea typeface="+mn-ea"/>
                <a:cs typeface="+mn-ea"/>
                <a:sym typeface="+mn-lt"/>
              </a:rPr>
              <a:t>0</a:t>
            </a:r>
            <a:r>
              <a:rPr lang="zh-CN" altLang="en-US" sz="1400" dirty="0">
                <a:solidFill>
                  <a:schemeClr val="tx1">
                    <a:lumMod val="65000"/>
                    <a:lumOff val="35000"/>
                  </a:schemeClr>
                </a:solidFill>
                <a:latin typeface="+mn-lt"/>
                <a:ea typeface="+mn-ea"/>
                <a:cs typeface="+mn-ea"/>
                <a:sym typeface="+mn-lt"/>
              </a:rPr>
              <a:t>是最差：</a:t>
            </a:r>
          </a:p>
          <a:p>
            <a:pPr>
              <a:lnSpc>
                <a:spcPct val="150000"/>
              </a:lnSpc>
            </a:pPr>
            <a:r>
              <a:rPr lang="zh-CN" altLang="en-US" sz="1400" dirty="0">
                <a:solidFill>
                  <a:schemeClr val="tx1">
                    <a:lumMod val="65000"/>
                    <a:lumOff val="35000"/>
                  </a:schemeClr>
                </a:solidFill>
                <a:latin typeface="+mn-lt"/>
                <a:ea typeface="+mn-ea"/>
                <a:cs typeface="+mn-ea"/>
                <a:sym typeface="+mn-lt"/>
              </a:rPr>
              <a:t>𝐹</a:t>
            </a:r>
            <a:r>
              <a:rPr lang="en-US" altLang="zh-CN" sz="1400" dirty="0">
                <a:solidFill>
                  <a:schemeClr val="tx1">
                    <a:lumMod val="65000"/>
                    <a:lumOff val="35000"/>
                  </a:schemeClr>
                </a:solidFill>
                <a:latin typeface="+mn-lt"/>
                <a:ea typeface="+mn-ea"/>
                <a:cs typeface="+mn-ea"/>
                <a:sym typeface="+mn-lt"/>
              </a:rPr>
              <a:t>_1  </a:t>
            </a:r>
            <a:r>
              <a:rPr lang="zh-CN" altLang="en-US" sz="1400" dirty="0">
                <a:solidFill>
                  <a:schemeClr val="tx1">
                    <a:lumMod val="65000"/>
                    <a:lumOff val="35000"/>
                  </a:schemeClr>
                </a:solidFill>
                <a:latin typeface="+mn-lt"/>
                <a:ea typeface="+mn-ea"/>
                <a:cs typeface="+mn-ea"/>
                <a:sym typeface="+mn-lt"/>
              </a:rPr>
              <a:t>𝑆𝑐𝑜𝑟𝑒 </a:t>
            </a:r>
            <a:r>
              <a:rPr lang="en-US" altLang="zh-CN" sz="1400" dirty="0">
                <a:solidFill>
                  <a:schemeClr val="tx1">
                    <a:lumMod val="65000"/>
                    <a:lumOff val="35000"/>
                  </a:schemeClr>
                </a:solidFill>
                <a:latin typeface="+mn-lt"/>
                <a:ea typeface="+mn-ea"/>
                <a:cs typeface="+mn-ea"/>
                <a:sym typeface="+mn-lt"/>
              </a:rPr>
              <a:t>(2∗</a:t>
            </a:r>
            <a:r>
              <a:rPr lang="zh-CN" altLang="en-US" sz="1400" dirty="0">
                <a:solidFill>
                  <a:schemeClr val="tx1">
                    <a:lumMod val="65000"/>
                    <a:lumOff val="35000"/>
                  </a:schemeClr>
                </a:solidFill>
                <a:latin typeface="+mn-lt"/>
                <a:ea typeface="+mn-ea"/>
                <a:cs typeface="+mn-ea"/>
                <a:sym typeface="+mn-lt"/>
              </a:rPr>
              <a:t>𝑃𝑟𝑒𝑐𝑖𝑠𝑖𝑜𝑛∗𝑅𝑒𝑐𝑎𝑙𝑙</a:t>
            </a:r>
            <a:r>
              <a:rPr lang="en-US" altLang="zh-CN" sz="1400" dirty="0">
                <a:solidFill>
                  <a:schemeClr val="tx1">
                    <a:lumMod val="65000"/>
                    <a:lumOff val="35000"/>
                  </a:schemeClr>
                </a:solidFill>
                <a:latin typeface="+mn-lt"/>
                <a:ea typeface="+mn-ea"/>
                <a:cs typeface="+mn-ea"/>
                <a:sym typeface="+mn-lt"/>
              </a:rPr>
              <a:t>)/(</a:t>
            </a:r>
            <a:r>
              <a:rPr lang="zh-CN" altLang="en-US" sz="1400" dirty="0">
                <a:solidFill>
                  <a:schemeClr val="tx1">
                    <a:lumMod val="65000"/>
                    <a:lumOff val="35000"/>
                  </a:schemeClr>
                </a:solidFill>
                <a:latin typeface="+mn-lt"/>
                <a:ea typeface="+mn-ea"/>
                <a:cs typeface="+mn-ea"/>
                <a:sym typeface="+mn-lt"/>
              </a:rPr>
              <a:t>𝑃𝑟𝑒𝑐𝑖𝑠𝑖𝑜𝑛</a:t>
            </a:r>
            <a:r>
              <a:rPr lang="en-US" altLang="zh-CN" sz="1400" dirty="0">
                <a:solidFill>
                  <a:schemeClr val="tx1">
                    <a:lumMod val="65000"/>
                    <a:lumOff val="35000"/>
                  </a:schemeClr>
                </a:solidFill>
                <a:latin typeface="+mn-lt"/>
                <a:ea typeface="+mn-ea"/>
                <a:cs typeface="+mn-ea"/>
                <a:sym typeface="+mn-lt"/>
              </a:rPr>
              <a:t>+</a:t>
            </a:r>
            <a:r>
              <a:rPr lang="zh-CN" altLang="en-US" sz="1400" dirty="0">
                <a:solidFill>
                  <a:schemeClr val="tx1">
                    <a:lumMod val="65000"/>
                    <a:lumOff val="35000"/>
                  </a:schemeClr>
                </a:solidFill>
                <a:latin typeface="+mn-lt"/>
                <a:ea typeface="+mn-ea"/>
                <a:cs typeface="+mn-ea"/>
                <a:sym typeface="+mn-lt"/>
              </a:rPr>
              <a:t>𝑅𝑒𝑐𝑎𝑙𝑙</a:t>
            </a:r>
            <a:r>
              <a:rPr lang="en-US" altLang="zh-CN" sz="1400" dirty="0">
                <a:solidFill>
                  <a:schemeClr val="tx1">
                    <a:lumMod val="65000"/>
                    <a:lumOff val="35000"/>
                  </a:schemeClr>
                </a:solidFill>
                <a:latin typeface="+mn-lt"/>
                <a:ea typeface="+mn-ea"/>
                <a:cs typeface="+mn-ea"/>
                <a:sym typeface="+mn-lt"/>
              </a:rPr>
              <a:t>)</a:t>
            </a:r>
          </a:p>
          <a:p>
            <a:pPr>
              <a:lnSpc>
                <a:spcPct val="150000"/>
              </a:lnSpc>
            </a:pPr>
            <a:r>
              <a:rPr lang="en-US" altLang="zh-CN" sz="1400" dirty="0">
                <a:solidFill>
                  <a:schemeClr val="tx1">
                    <a:lumMod val="65000"/>
                    <a:lumOff val="35000"/>
                  </a:schemeClr>
                </a:solidFill>
                <a:latin typeface="+mn-lt"/>
                <a:ea typeface="+mn-ea"/>
                <a:cs typeface="+mn-ea"/>
                <a:sym typeface="+mn-lt"/>
              </a:rPr>
              <a:t>        </a:t>
            </a:r>
            <a:r>
              <a:rPr lang="zh-CN" altLang="en-US" sz="1400" dirty="0">
                <a:solidFill>
                  <a:schemeClr val="tx1">
                    <a:lumMod val="65000"/>
                    <a:lumOff val="35000"/>
                  </a:schemeClr>
                </a:solidFill>
                <a:latin typeface="+mn-lt"/>
                <a:ea typeface="+mn-ea"/>
                <a:cs typeface="+mn-ea"/>
                <a:sym typeface="+mn-lt"/>
              </a:rPr>
              <a:t>简而言之，就是想同时控制</a:t>
            </a:r>
            <a:r>
              <a:rPr lang="en-US" altLang="zh-CN" sz="1400" dirty="0">
                <a:solidFill>
                  <a:schemeClr val="tx1">
                    <a:lumMod val="65000"/>
                    <a:lumOff val="35000"/>
                  </a:schemeClr>
                </a:solidFill>
                <a:latin typeface="+mn-lt"/>
                <a:ea typeface="+mn-ea"/>
                <a:cs typeface="+mn-ea"/>
                <a:sym typeface="+mn-lt"/>
              </a:rPr>
              <a:t>recall</a:t>
            </a:r>
            <a:r>
              <a:rPr lang="zh-CN" altLang="en-US" sz="1400" dirty="0">
                <a:solidFill>
                  <a:schemeClr val="tx1">
                    <a:lumMod val="65000"/>
                    <a:lumOff val="35000"/>
                  </a:schemeClr>
                </a:solidFill>
                <a:latin typeface="+mn-lt"/>
                <a:ea typeface="+mn-ea"/>
                <a:cs typeface="+mn-ea"/>
                <a:sym typeface="+mn-lt"/>
              </a:rPr>
              <a:t>和</a:t>
            </a:r>
            <a:r>
              <a:rPr lang="en-US" altLang="zh-CN" sz="1400" dirty="0">
                <a:solidFill>
                  <a:schemeClr val="tx1">
                    <a:lumMod val="65000"/>
                    <a:lumOff val="35000"/>
                  </a:schemeClr>
                </a:solidFill>
                <a:latin typeface="+mn-lt"/>
                <a:ea typeface="+mn-ea"/>
                <a:cs typeface="+mn-ea"/>
                <a:sym typeface="+mn-lt"/>
              </a:rPr>
              <a:t>precision</a:t>
            </a:r>
            <a:r>
              <a:rPr lang="zh-CN" altLang="en-US" sz="1400" dirty="0">
                <a:solidFill>
                  <a:schemeClr val="tx1">
                    <a:lumMod val="65000"/>
                    <a:lumOff val="35000"/>
                  </a:schemeClr>
                </a:solidFill>
                <a:latin typeface="+mn-lt"/>
                <a:ea typeface="+mn-ea"/>
                <a:cs typeface="+mn-ea"/>
                <a:sym typeface="+mn-lt"/>
              </a:rPr>
              <a:t>来评价模型的好坏。</a:t>
            </a:r>
          </a:p>
        </p:txBody>
      </p:sp>
      <p:sp>
        <p:nvSpPr>
          <p:cNvPr id="12" name="PA_文本框 2"/>
          <p:cNvSpPr txBox="1"/>
          <p:nvPr>
            <p:custDataLst>
              <p:tags r:id="rId1"/>
            </p:custDataLst>
          </p:nvPr>
        </p:nvSpPr>
        <p:spPr>
          <a:xfrm>
            <a:off x="417062" y="1717136"/>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zh-CN" altLang="en-US" sz="3200" dirty="0">
                <a:solidFill>
                  <a:srgbClr val="608274"/>
                </a:solidFill>
                <a:latin typeface="+mn-lt"/>
                <a:ea typeface="+mn-ea"/>
                <a:cs typeface="+mn-ea"/>
                <a:sym typeface="+mn-lt"/>
              </a:rPr>
              <a:t>实验结果分析</a:t>
            </a:r>
          </a:p>
        </p:txBody>
      </p:sp>
      <p:pic>
        <p:nvPicPr>
          <p:cNvPr id="8" name="图片 7" descr="F1_curve">
            <a:extLst>
              <a:ext uri="{FF2B5EF4-FFF2-40B4-BE49-F238E27FC236}">
                <a16:creationId xmlns:a16="http://schemas.microsoft.com/office/drawing/2014/main" id="{71B1EC2E-1522-1186-83DF-4EA285826BC5}"/>
              </a:ext>
            </a:extLst>
          </p:cNvPr>
          <p:cNvPicPr>
            <a:picLocks noChangeAspect="1"/>
          </p:cNvPicPr>
          <p:nvPr/>
        </p:nvPicPr>
        <p:blipFill>
          <a:blip r:embed="rId3"/>
          <a:stretch>
            <a:fillRect/>
          </a:stretch>
        </p:blipFill>
        <p:spPr>
          <a:xfrm>
            <a:off x="5946960" y="1556086"/>
            <a:ext cx="5400993" cy="3601499"/>
          </a:xfrm>
          <a:prstGeom prst="rect">
            <a:avLst/>
          </a:prstGeom>
          <a:ln w="3175">
            <a:solidFill>
              <a:schemeClr val="tx1"/>
            </a:solidFill>
          </a:ln>
        </p:spPr>
      </p:pic>
      <p:sp>
        <p:nvSpPr>
          <p:cNvPr id="13" name="文本框 12">
            <a:extLst>
              <a:ext uri="{FF2B5EF4-FFF2-40B4-BE49-F238E27FC236}">
                <a16:creationId xmlns:a16="http://schemas.microsoft.com/office/drawing/2014/main" id="{F12F2F31-3089-E7FC-A014-3B5562A28E9A}"/>
              </a:ext>
            </a:extLst>
          </p:cNvPr>
          <p:cNvSpPr txBox="1"/>
          <p:nvPr/>
        </p:nvSpPr>
        <p:spPr>
          <a:xfrm>
            <a:off x="6942170" y="5289111"/>
            <a:ext cx="3410572" cy="46166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F1</a:t>
            </a:r>
            <a:r>
              <a:rPr lang="zh-CN" altLang="en-US" sz="2400" b="1" dirty="0">
                <a:solidFill>
                  <a:schemeClr val="bg1"/>
                </a:solidFill>
                <a:cs typeface="+mn-ea"/>
                <a:sym typeface="+mn-lt"/>
              </a:rPr>
              <a:t>分数</a:t>
            </a:r>
            <a:r>
              <a:rPr lang="en-US" altLang="zh-CN" sz="2400" b="1" dirty="0">
                <a:solidFill>
                  <a:schemeClr val="bg1"/>
                </a:solidFill>
                <a:cs typeface="+mn-ea"/>
                <a:sym typeface="+mn-lt"/>
              </a:rPr>
              <a:t>-</a:t>
            </a:r>
            <a:r>
              <a:rPr lang="zh-CN" altLang="en-US" sz="2400" b="1" dirty="0">
                <a:solidFill>
                  <a:schemeClr val="bg1"/>
                </a:solidFill>
                <a:cs typeface="+mn-ea"/>
                <a:sym typeface="+mn-lt"/>
              </a:rPr>
              <a:t>置信度关系曲线</a:t>
            </a:r>
          </a:p>
        </p:txBody>
      </p:sp>
    </p:spTree>
    <p:extLst>
      <p:ext uri="{BB962C8B-B14F-4D97-AF65-F5344CB8AC3E}">
        <p14:creationId xmlns:p14="http://schemas.microsoft.com/office/powerpoint/2010/main" val="103230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
          <p:cNvSpPr txBox="1"/>
          <p:nvPr>
            <p:custDataLst>
              <p:tags r:id="rId1"/>
            </p:custDataLst>
          </p:nvPr>
        </p:nvSpPr>
        <p:spPr>
          <a:xfrm>
            <a:off x="4644816" y="644662"/>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pPr lvl="0">
              <a:defRPr/>
            </a:pPr>
            <a:r>
              <a:rPr lang="zh-CN" altLang="en-US" sz="3200" dirty="0">
                <a:solidFill>
                  <a:srgbClr val="608274"/>
                </a:solidFill>
                <a:latin typeface="+mn-lt"/>
                <a:ea typeface="+mn-ea"/>
                <a:cs typeface="+mn-ea"/>
                <a:sym typeface="+mn-lt"/>
              </a:rPr>
              <a:t>实验结果分析</a:t>
            </a:r>
          </a:p>
        </p:txBody>
      </p:sp>
      <p:sp>
        <p:nvSpPr>
          <p:cNvPr id="5" name="矩形 4"/>
          <p:cNvSpPr/>
          <p:nvPr/>
        </p:nvSpPr>
        <p:spPr>
          <a:xfrm>
            <a:off x="6710516" y="1891220"/>
            <a:ext cx="4411501"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710516" y="5144559"/>
            <a:ext cx="4411501"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7422119" y="5289111"/>
            <a:ext cx="341057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预测准确率混淆矩阵</a:t>
            </a:r>
          </a:p>
        </p:txBody>
      </p:sp>
      <p:pic>
        <p:nvPicPr>
          <p:cNvPr id="2" name="图片 1" descr="confusion_matrix_normalized">
            <a:extLst>
              <a:ext uri="{FF2B5EF4-FFF2-40B4-BE49-F238E27FC236}">
                <a16:creationId xmlns:a16="http://schemas.microsoft.com/office/drawing/2014/main" id="{F593A638-7E2A-C662-18AF-A530F912CF7E}"/>
              </a:ext>
            </a:extLst>
          </p:cNvPr>
          <p:cNvPicPr>
            <a:picLocks noChangeAspect="1"/>
          </p:cNvPicPr>
          <p:nvPr/>
        </p:nvPicPr>
        <p:blipFill>
          <a:blip r:embed="rId3"/>
          <a:stretch>
            <a:fillRect/>
          </a:stretch>
        </p:blipFill>
        <p:spPr>
          <a:xfrm>
            <a:off x="1171036" y="1891220"/>
            <a:ext cx="5338813" cy="4004110"/>
          </a:xfrm>
          <a:prstGeom prst="rect">
            <a:avLst/>
          </a:prstGeom>
          <a:noFill/>
          <a:ln w="3175">
            <a:solidFill>
              <a:schemeClr val="tx1"/>
            </a:solidFill>
          </a:ln>
        </p:spPr>
      </p:pic>
      <p:sp>
        <p:nvSpPr>
          <p:cNvPr id="4" name="1">
            <a:extLst>
              <a:ext uri="{FF2B5EF4-FFF2-40B4-BE49-F238E27FC236}">
                <a16:creationId xmlns:a16="http://schemas.microsoft.com/office/drawing/2014/main" id="{931B06A1-128A-ABFE-F260-F7BBBB90E030}"/>
              </a:ext>
            </a:extLst>
          </p:cNvPr>
          <p:cNvSpPr txBox="1">
            <a:spLocks noChangeArrowheads="1"/>
          </p:cNvSpPr>
          <p:nvPr/>
        </p:nvSpPr>
        <p:spPr bwMode="auto">
          <a:xfrm>
            <a:off x="7289086" y="3177843"/>
            <a:ext cx="2973721" cy="69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600" dirty="0">
                <a:solidFill>
                  <a:schemeClr val="bg1"/>
                </a:solidFill>
                <a:latin typeface="+mn-lt"/>
                <a:ea typeface="+mn-ea"/>
                <a:cs typeface="+mn-ea"/>
                <a:sym typeface="+mn-lt"/>
              </a:rPr>
              <a:t>         模型预测准确率的混淆矩阵图如左所示：</a:t>
            </a:r>
          </a:p>
        </p:txBody>
      </p:sp>
      <p:sp>
        <p:nvSpPr>
          <p:cNvPr id="11" name="quotation-mark_32371">
            <a:extLst>
              <a:ext uri="{FF2B5EF4-FFF2-40B4-BE49-F238E27FC236}">
                <a16:creationId xmlns:a16="http://schemas.microsoft.com/office/drawing/2014/main" id="{94B5C19A-C5E2-BCA7-D5C7-3337995D04FB}"/>
              </a:ext>
            </a:extLst>
          </p:cNvPr>
          <p:cNvSpPr>
            <a:spLocks noChangeAspect="1"/>
          </p:cNvSpPr>
          <p:nvPr/>
        </p:nvSpPr>
        <p:spPr bwMode="auto">
          <a:xfrm>
            <a:off x="7111849" y="2298150"/>
            <a:ext cx="705359" cy="6546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51443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22333" y="0"/>
            <a:ext cx="706966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labels">
            <a:extLst>
              <a:ext uri="{FF2B5EF4-FFF2-40B4-BE49-F238E27FC236}">
                <a16:creationId xmlns:a16="http://schemas.microsoft.com/office/drawing/2014/main" id="{7190BDE9-7F7C-7807-6C97-83A4849A5641}"/>
              </a:ext>
            </a:extLst>
          </p:cNvPr>
          <p:cNvPicPr>
            <a:picLocks noChangeAspect="1"/>
          </p:cNvPicPr>
          <p:nvPr/>
        </p:nvPicPr>
        <p:blipFill>
          <a:blip r:embed="rId3"/>
          <a:stretch>
            <a:fillRect/>
          </a:stretch>
        </p:blipFill>
        <p:spPr>
          <a:xfrm>
            <a:off x="6214533" y="783344"/>
            <a:ext cx="4783667" cy="4783667"/>
          </a:xfrm>
          <a:prstGeom prst="rect">
            <a:avLst/>
          </a:prstGeom>
          <a:ln w="3175">
            <a:solidFill>
              <a:schemeClr val="tx1"/>
            </a:solidFill>
          </a:ln>
        </p:spPr>
      </p:pic>
      <p:sp>
        <p:nvSpPr>
          <p:cNvPr id="5" name="矩形 4"/>
          <p:cNvSpPr/>
          <p:nvPr/>
        </p:nvSpPr>
        <p:spPr>
          <a:xfrm>
            <a:off x="4817533" y="4605867"/>
            <a:ext cx="626533" cy="2252133"/>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quotation-mark_32371"/>
          <p:cNvSpPr>
            <a:spLocks noChangeAspect="1"/>
          </p:cNvSpPr>
          <p:nvPr/>
        </p:nvSpPr>
        <p:spPr bwMode="auto">
          <a:xfrm>
            <a:off x="304844" y="934142"/>
            <a:ext cx="1158282" cy="1075027"/>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1"/>
          <p:cNvSpPr txBox="1">
            <a:spLocks noChangeArrowheads="1"/>
          </p:cNvSpPr>
          <p:nvPr/>
        </p:nvSpPr>
        <p:spPr bwMode="auto">
          <a:xfrm>
            <a:off x="583713" y="3356836"/>
            <a:ext cx="3759688" cy="158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tx1">
                    <a:lumMod val="65000"/>
                    <a:lumOff val="35000"/>
                  </a:schemeClr>
                </a:solidFill>
                <a:latin typeface="+mn-lt"/>
                <a:ea typeface="+mn-ea"/>
                <a:cs typeface="+mn-ea"/>
                <a:sym typeface="+mn-lt"/>
              </a:rPr>
              <a:t>      标注所得</a:t>
            </a:r>
            <a:r>
              <a:rPr lang="en-US" altLang="zh-CN" sz="1400" dirty="0">
                <a:solidFill>
                  <a:schemeClr val="tx1">
                    <a:lumMod val="65000"/>
                    <a:lumOff val="35000"/>
                  </a:schemeClr>
                </a:solidFill>
                <a:latin typeface="+mn-lt"/>
                <a:ea typeface="+mn-ea"/>
                <a:cs typeface="+mn-ea"/>
                <a:sym typeface="+mn-lt"/>
              </a:rPr>
              <a:t>Labels</a:t>
            </a:r>
            <a:r>
              <a:rPr lang="zh-CN" altLang="en-US" sz="1400" dirty="0">
                <a:solidFill>
                  <a:schemeClr val="tx1">
                    <a:lumMod val="65000"/>
                    <a:lumOff val="35000"/>
                  </a:schemeClr>
                </a:solidFill>
                <a:latin typeface="+mn-lt"/>
                <a:ea typeface="+mn-ea"/>
                <a:cs typeface="+mn-ea"/>
                <a:sym typeface="+mn-lt"/>
              </a:rPr>
              <a:t>如右图所示，各部分含义：（</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）表示每个类别的数据量</a:t>
            </a:r>
            <a:endParaRPr lang="en-US" altLang="zh-CN" sz="1400" dirty="0">
              <a:solidFill>
                <a:schemeClr val="tx1">
                  <a:lumMod val="65000"/>
                  <a:lumOff val="35000"/>
                </a:schemeClr>
              </a:solidFill>
              <a:latin typeface="+mn-lt"/>
              <a:ea typeface="+mn-ea"/>
              <a:cs typeface="+mn-ea"/>
              <a:sym typeface="+mn-lt"/>
            </a:endParaRPr>
          </a:p>
          <a:p>
            <a:pPr>
              <a:lnSpc>
                <a:spcPct val="150000"/>
              </a:lnSpc>
            </a:pP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2</a:t>
            </a:r>
            <a:r>
              <a:rPr lang="zh-CN" altLang="en-US" sz="1400" dirty="0">
                <a:solidFill>
                  <a:schemeClr val="tx1">
                    <a:lumMod val="65000"/>
                    <a:lumOff val="35000"/>
                  </a:schemeClr>
                </a:solidFill>
                <a:latin typeface="+mn-lt"/>
                <a:ea typeface="+mn-ea"/>
                <a:cs typeface="+mn-ea"/>
                <a:sym typeface="+mn-lt"/>
              </a:rPr>
              <a:t>）真实标注的 </a:t>
            </a:r>
            <a:r>
              <a:rPr lang="en-US" altLang="zh-CN" sz="1400" dirty="0" err="1">
                <a:solidFill>
                  <a:schemeClr val="tx1">
                    <a:lumMod val="65000"/>
                    <a:lumOff val="35000"/>
                  </a:schemeClr>
                </a:solidFill>
                <a:latin typeface="+mn-lt"/>
                <a:ea typeface="+mn-ea"/>
                <a:cs typeface="+mn-ea"/>
                <a:sym typeface="+mn-lt"/>
              </a:rPr>
              <a:t>bounding_box</a:t>
            </a:r>
            <a:endParaRPr lang="en-US" altLang="zh-CN" sz="1400" dirty="0">
              <a:solidFill>
                <a:schemeClr val="tx1">
                  <a:lumMod val="65000"/>
                  <a:lumOff val="35000"/>
                </a:schemeClr>
              </a:solidFill>
              <a:latin typeface="+mn-lt"/>
              <a:ea typeface="+mn-ea"/>
              <a:cs typeface="+mn-ea"/>
              <a:sym typeface="+mn-lt"/>
            </a:endParaRPr>
          </a:p>
          <a:p>
            <a:pPr>
              <a:lnSpc>
                <a:spcPct val="150000"/>
              </a:lnSpc>
            </a:pP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2</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）真实标注的中心点坐标</a:t>
            </a:r>
            <a:endParaRPr lang="en-US" altLang="zh-CN" sz="1400" dirty="0">
              <a:solidFill>
                <a:schemeClr val="tx1">
                  <a:lumMod val="65000"/>
                  <a:lumOff val="35000"/>
                </a:schemeClr>
              </a:solidFill>
              <a:latin typeface="+mn-lt"/>
              <a:ea typeface="+mn-ea"/>
              <a:cs typeface="+mn-ea"/>
              <a:sym typeface="+mn-lt"/>
            </a:endParaRPr>
          </a:p>
          <a:p>
            <a:pPr>
              <a:lnSpc>
                <a:spcPct val="150000"/>
              </a:lnSpc>
            </a:pP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2</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2</a:t>
            </a:r>
            <a:r>
              <a:rPr lang="zh-CN" altLang="en-US" sz="1400" dirty="0">
                <a:solidFill>
                  <a:schemeClr val="tx1">
                    <a:lumMod val="65000"/>
                    <a:lumOff val="35000"/>
                  </a:schemeClr>
                </a:solidFill>
                <a:latin typeface="+mn-lt"/>
                <a:ea typeface="+mn-ea"/>
                <a:cs typeface="+mn-ea"/>
                <a:sym typeface="+mn-lt"/>
              </a:rPr>
              <a:t>）真实标注的矩阵宽高</a:t>
            </a:r>
          </a:p>
        </p:txBody>
      </p:sp>
      <p:sp>
        <p:nvSpPr>
          <p:cNvPr id="12" name="PA_文本框 2"/>
          <p:cNvSpPr txBox="1"/>
          <p:nvPr>
            <p:custDataLst>
              <p:tags r:id="rId1"/>
            </p:custDataLst>
          </p:nvPr>
        </p:nvSpPr>
        <p:spPr>
          <a:xfrm>
            <a:off x="466973" y="2379053"/>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zh-CN" altLang="en-US" sz="3200" dirty="0">
                <a:solidFill>
                  <a:srgbClr val="608274"/>
                </a:solidFill>
                <a:latin typeface="+mn-lt"/>
                <a:ea typeface="+mn-ea"/>
                <a:cs typeface="+mn-ea"/>
                <a:sym typeface="+mn-lt"/>
              </a:rPr>
              <a:t>实验结果分析</a:t>
            </a:r>
          </a:p>
        </p:txBody>
      </p:sp>
      <p:sp>
        <p:nvSpPr>
          <p:cNvPr id="8" name="文本框 7">
            <a:extLst>
              <a:ext uri="{FF2B5EF4-FFF2-40B4-BE49-F238E27FC236}">
                <a16:creationId xmlns:a16="http://schemas.microsoft.com/office/drawing/2014/main" id="{19CEEEC4-2373-9167-E9F3-09B74404FB67}"/>
              </a:ext>
            </a:extLst>
          </p:cNvPr>
          <p:cNvSpPr txBox="1"/>
          <p:nvPr/>
        </p:nvSpPr>
        <p:spPr>
          <a:xfrm>
            <a:off x="6942170" y="5651084"/>
            <a:ext cx="341057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真实标注标签</a:t>
            </a:r>
          </a:p>
        </p:txBody>
      </p:sp>
    </p:spTree>
    <p:extLst>
      <p:ext uri="{BB962C8B-B14F-4D97-AF65-F5344CB8AC3E}">
        <p14:creationId xmlns:p14="http://schemas.microsoft.com/office/powerpoint/2010/main" val="54636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文本框 2"/>
          <p:cNvSpPr txBox="1"/>
          <p:nvPr>
            <p:custDataLst>
              <p:tags r:id="rId1"/>
            </p:custDataLst>
          </p:nvPr>
        </p:nvSpPr>
        <p:spPr>
          <a:xfrm>
            <a:off x="4644816" y="644662"/>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pPr lvl="0">
              <a:defRPr/>
            </a:pPr>
            <a:r>
              <a:rPr lang="zh-CN" altLang="en-US" sz="3200" dirty="0">
                <a:solidFill>
                  <a:srgbClr val="608274"/>
                </a:solidFill>
                <a:latin typeface="+mn-lt"/>
                <a:ea typeface="+mn-ea"/>
                <a:cs typeface="+mn-ea"/>
                <a:sym typeface="+mn-lt"/>
              </a:rPr>
              <a:t>实验结果分析</a:t>
            </a:r>
          </a:p>
        </p:txBody>
      </p:sp>
      <p:sp>
        <p:nvSpPr>
          <p:cNvPr id="5" name="矩形 4"/>
          <p:cNvSpPr/>
          <p:nvPr/>
        </p:nvSpPr>
        <p:spPr>
          <a:xfrm>
            <a:off x="7250781" y="1891220"/>
            <a:ext cx="3989223"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250781" y="5144559"/>
            <a:ext cx="3989223"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7554854" y="5289111"/>
            <a:ext cx="3381076"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准确率</a:t>
            </a:r>
            <a:r>
              <a:rPr lang="en-US" altLang="zh-CN" sz="2400" b="1" dirty="0">
                <a:solidFill>
                  <a:schemeClr val="bg1"/>
                </a:solidFill>
                <a:cs typeface="+mn-ea"/>
                <a:sym typeface="+mn-lt"/>
              </a:rPr>
              <a:t>-</a:t>
            </a:r>
            <a:r>
              <a:rPr lang="zh-CN" altLang="en-US" sz="2400" b="1" dirty="0">
                <a:solidFill>
                  <a:schemeClr val="bg1"/>
                </a:solidFill>
                <a:cs typeface="+mn-ea"/>
                <a:sym typeface="+mn-lt"/>
              </a:rPr>
              <a:t>置信度关系曲线</a:t>
            </a:r>
          </a:p>
        </p:txBody>
      </p:sp>
      <p:sp>
        <p:nvSpPr>
          <p:cNvPr id="8" name="1"/>
          <p:cNvSpPr txBox="1">
            <a:spLocks noChangeArrowheads="1"/>
          </p:cNvSpPr>
          <p:nvPr/>
        </p:nvSpPr>
        <p:spPr bwMode="auto">
          <a:xfrm>
            <a:off x="7714211" y="3177843"/>
            <a:ext cx="3081608" cy="106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600" dirty="0">
                <a:solidFill>
                  <a:schemeClr val="bg1"/>
                </a:solidFill>
                <a:latin typeface="+mn-lt"/>
                <a:ea typeface="+mn-ea"/>
                <a:cs typeface="+mn-ea"/>
                <a:sym typeface="+mn-lt"/>
              </a:rPr>
              <a:t>         左图为表示准确率与置信度的关系图线，横坐标为置信度，可以看出置信度越高，准确率越高。</a:t>
            </a:r>
          </a:p>
        </p:txBody>
      </p:sp>
      <p:sp>
        <p:nvSpPr>
          <p:cNvPr id="9" name="quotation-mark_32371"/>
          <p:cNvSpPr>
            <a:spLocks noChangeAspect="1"/>
          </p:cNvSpPr>
          <p:nvPr/>
        </p:nvSpPr>
        <p:spPr bwMode="auto">
          <a:xfrm>
            <a:off x="7581293" y="2298150"/>
            <a:ext cx="705359" cy="6546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pic>
        <p:nvPicPr>
          <p:cNvPr id="10" name="图片 9" descr="P_curve">
            <a:extLst>
              <a:ext uri="{FF2B5EF4-FFF2-40B4-BE49-F238E27FC236}">
                <a16:creationId xmlns:a16="http://schemas.microsoft.com/office/drawing/2014/main" id="{AC6E6ED6-A627-B4BC-612E-36B61DB05E32}"/>
              </a:ext>
            </a:extLst>
          </p:cNvPr>
          <p:cNvPicPr>
            <a:picLocks noChangeAspect="1"/>
          </p:cNvPicPr>
          <p:nvPr/>
        </p:nvPicPr>
        <p:blipFill>
          <a:blip r:embed="rId3"/>
          <a:stretch>
            <a:fillRect/>
          </a:stretch>
        </p:blipFill>
        <p:spPr>
          <a:xfrm>
            <a:off x="1042076" y="1891220"/>
            <a:ext cx="6009243" cy="4006162"/>
          </a:xfrm>
          <a:prstGeom prst="rect">
            <a:avLst/>
          </a:prstGeom>
          <a:ln w="3175">
            <a:solidFill>
              <a:schemeClr val="tx1"/>
            </a:solidFill>
          </a:ln>
        </p:spPr>
      </p:pic>
    </p:spTree>
    <p:extLst>
      <p:ext uri="{BB962C8B-B14F-4D97-AF65-F5344CB8AC3E}">
        <p14:creationId xmlns:p14="http://schemas.microsoft.com/office/powerpoint/2010/main" val="34797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onfusion_matrix_normalized">
            <a:extLst>
              <a:ext uri="{FF2B5EF4-FFF2-40B4-BE49-F238E27FC236}">
                <a16:creationId xmlns:a16="http://schemas.microsoft.com/office/drawing/2014/main" id="{D23A0A2E-E08D-911D-BB48-2051F49FDD6A}"/>
              </a:ext>
            </a:extLst>
          </p:cNvPr>
          <p:cNvPicPr>
            <a:picLocks noChangeAspect="1"/>
          </p:cNvPicPr>
          <p:nvPr/>
        </p:nvPicPr>
        <p:blipFill>
          <a:blip r:embed="rId3"/>
          <a:stretch>
            <a:fillRect/>
          </a:stretch>
        </p:blipFill>
        <p:spPr>
          <a:xfrm>
            <a:off x="5713589" y="1200169"/>
            <a:ext cx="6208888" cy="4656666"/>
          </a:xfrm>
          <a:prstGeom prst="rect">
            <a:avLst/>
          </a:prstGeom>
          <a:noFill/>
          <a:ln w="3175">
            <a:solidFill>
              <a:schemeClr val="tx1"/>
            </a:solidFill>
          </a:ln>
        </p:spPr>
      </p:pic>
      <p:sp>
        <p:nvSpPr>
          <p:cNvPr id="4" name="矩形 3"/>
          <p:cNvSpPr/>
          <p:nvPr/>
        </p:nvSpPr>
        <p:spPr>
          <a:xfrm>
            <a:off x="5122333" y="0"/>
            <a:ext cx="706966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817533" y="4605867"/>
            <a:ext cx="626533" cy="2252133"/>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quotation-mark_32371"/>
          <p:cNvSpPr>
            <a:spLocks noChangeAspect="1"/>
          </p:cNvSpPr>
          <p:nvPr/>
        </p:nvSpPr>
        <p:spPr bwMode="auto">
          <a:xfrm>
            <a:off x="304844" y="662655"/>
            <a:ext cx="1158282" cy="1075027"/>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1"/>
          <p:cNvSpPr txBox="1">
            <a:spLocks noChangeArrowheads="1"/>
          </p:cNvSpPr>
          <p:nvPr/>
        </p:nvSpPr>
        <p:spPr bwMode="auto">
          <a:xfrm>
            <a:off x="527458" y="3085349"/>
            <a:ext cx="4020552" cy="222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400" dirty="0">
                <a:solidFill>
                  <a:schemeClr val="tx1">
                    <a:lumMod val="65000"/>
                    <a:lumOff val="35000"/>
                  </a:schemeClr>
                </a:solidFill>
                <a:latin typeface="+mn-lt"/>
                <a:ea typeface="+mn-ea"/>
                <a:cs typeface="+mn-ea"/>
                <a:sym typeface="+mn-lt"/>
              </a:rPr>
              <a:t>         PR</a:t>
            </a:r>
            <a:r>
              <a:rPr lang="zh-CN" altLang="en-US" sz="1400" dirty="0">
                <a:solidFill>
                  <a:schemeClr val="tx1">
                    <a:lumMod val="65000"/>
                    <a:lumOff val="35000"/>
                  </a:schemeClr>
                </a:solidFill>
                <a:latin typeface="+mn-lt"/>
                <a:ea typeface="+mn-ea"/>
                <a:cs typeface="+mn-ea"/>
                <a:sym typeface="+mn-lt"/>
              </a:rPr>
              <a:t>曲线中的</a:t>
            </a:r>
            <a:r>
              <a:rPr lang="en-US" altLang="zh-CN" sz="1400" dirty="0">
                <a:solidFill>
                  <a:schemeClr val="tx1">
                    <a:lumMod val="65000"/>
                    <a:lumOff val="35000"/>
                  </a:schemeClr>
                </a:solidFill>
                <a:latin typeface="+mn-lt"/>
                <a:ea typeface="+mn-ea"/>
                <a:cs typeface="+mn-ea"/>
                <a:sym typeface="+mn-lt"/>
              </a:rPr>
              <a:t>P</a:t>
            </a:r>
            <a:r>
              <a:rPr lang="zh-CN" altLang="en-US" sz="1400" dirty="0">
                <a:solidFill>
                  <a:schemeClr val="tx1">
                    <a:lumMod val="65000"/>
                    <a:lumOff val="35000"/>
                  </a:schemeClr>
                </a:solidFill>
                <a:latin typeface="+mn-lt"/>
                <a:ea typeface="+mn-ea"/>
                <a:cs typeface="+mn-ea"/>
                <a:sym typeface="+mn-lt"/>
              </a:rPr>
              <a:t>代表的是</a:t>
            </a:r>
            <a:r>
              <a:rPr lang="en-US" altLang="zh-CN" sz="1400" dirty="0">
                <a:solidFill>
                  <a:schemeClr val="tx1">
                    <a:lumMod val="65000"/>
                    <a:lumOff val="35000"/>
                  </a:schemeClr>
                </a:solidFill>
                <a:latin typeface="+mn-lt"/>
                <a:ea typeface="+mn-ea"/>
                <a:cs typeface="+mn-ea"/>
                <a:sym typeface="+mn-lt"/>
              </a:rPr>
              <a:t>precision</a:t>
            </a:r>
            <a:r>
              <a:rPr lang="zh-CN" altLang="en-US" sz="1400" dirty="0">
                <a:solidFill>
                  <a:schemeClr val="tx1">
                    <a:lumMod val="65000"/>
                    <a:lumOff val="35000"/>
                  </a:schemeClr>
                </a:solidFill>
                <a:latin typeface="+mn-lt"/>
                <a:ea typeface="+mn-ea"/>
                <a:cs typeface="+mn-ea"/>
                <a:sym typeface="+mn-lt"/>
              </a:rPr>
              <a:t>（精准率），</a:t>
            </a:r>
            <a:r>
              <a:rPr lang="en-US" altLang="zh-CN" sz="1400" dirty="0">
                <a:solidFill>
                  <a:schemeClr val="tx1">
                    <a:lumMod val="65000"/>
                    <a:lumOff val="35000"/>
                  </a:schemeClr>
                </a:solidFill>
                <a:latin typeface="+mn-lt"/>
                <a:ea typeface="+mn-ea"/>
                <a:cs typeface="+mn-ea"/>
                <a:sym typeface="+mn-lt"/>
              </a:rPr>
              <a:t>R</a:t>
            </a:r>
            <a:r>
              <a:rPr lang="zh-CN" altLang="en-US" sz="1400" dirty="0">
                <a:solidFill>
                  <a:schemeClr val="tx1">
                    <a:lumMod val="65000"/>
                    <a:lumOff val="35000"/>
                  </a:schemeClr>
                </a:solidFill>
                <a:latin typeface="+mn-lt"/>
                <a:ea typeface="+mn-ea"/>
                <a:cs typeface="+mn-ea"/>
                <a:sym typeface="+mn-lt"/>
              </a:rPr>
              <a:t>代表的是</a:t>
            </a:r>
            <a:r>
              <a:rPr lang="en-US" altLang="zh-CN" sz="1400" dirty="0">
                <a:solidFill>
                  <a:schemeClr val="tx1">
                    <a:lumMod val="65000"/>
                    <a:lumOff val="35000"/>
                  </a:schemeClr>
                </a:solidFill>
                <a:latin typeface="+mn-lt"/>
                <a:ea typeface="+mn-ea"/>
                <a:cs typeface="+mn-ea"/>
                <a:sym typeface="+mn-lt"/>
              </a:rPr>
              <a:t>recall</a:t>
            </a:r>
            <a:r>
              <a:rPr lang="zh-CN" altLang="en-US" sz="1400" dirty="0">
                <a:solidFill>
                  <a:schemeClr val="tx1">
                    <a:lumMod val="65000"/>
                    <a:lumOff val="35000"/>
                  </a:schemeClr>
                </a:solidFill>
                <a:latin typeface="+mn-lt"/>
                <a:ea typeface="+mn-ea"/>
                <a:cs typeface="+mn-ea"/>
                <a:sym typeface="+mn-lt"/>
              </a:rPr>
              <a:t>（召回率），其代表的是精准率与召回率的关系，一般情况下，将</a:t>
            </a:r>
            <a:r>
              <a:rPr lang="en-US" altLang="zh-CN" sz="1400" dirty="0">
                <a:solidFill>
                  <a:schemeClr val="tx1">
                    <a:lumMod val="65000"/>
                    <a:lumOff val="35000"/>
                  </a:schemeClr>
                </a:solidFill>
                <a:latin typeface="+mn-lt"/>
                <a:ea typeface="+mn-ea"/>
                <a:cs typeface="+mn-ea"/>
                <a:sym typeface="+mn-lt"/>
              </a:rPr>
              <a:t>recall</a:t>
            </a:r>
            <a:r>
              <a:rPr lang="zh-CN" altLang="en-US" sz="1400" dirty="0">
                <a:solidFill>
                  <a:schemeClr val="tx1">
                    <a:lumMod val="65000"/>
                    <a:lumOff val="35000"/>
                  </a:schemeClr>
                </a:solidFill>
                <a:latin typeface="+mn-lt"/>
                <a:ea typeface="+mn-ea"/>
                <a:cs typeface="+mn-ea"/>
                <a:sym typeface="+mn-lt"/>
              </a:rPr>
              <a:t>设置为横坐标，</a:t>
            </a:r>
            <a:r>
              <a:rPr lang="en-US" altLang="zh-CN" sz="1400" dirty="0">
                <a:solidFill>
                  <a:schemeClr val="tx1">
                    <a:lumMod val="65000"/>
                    <a:lumOff val="35000"/>
                  </a:schemeClr>
                </a:solidFill>
                <a:latin typeface="+mn-lt"/>
                <a:ea typeface="+mn-ea"/>
                <a:cs typeface="+mn-ea"/>
                <a:sym typeface="+mn-lt"/>
              </a:rPr>
              <a:t>precision</a:t>
            </a:r>
            <a:r>
              <a:rPr lang="zh-CN" altLang="en-US" sz="1400" dirty="0">
                <a:solidFill>
                  <a:schemeClr val="tx1">
                    <a:lumMod val="65000"/>
                    <a:lumOff val="35000"/>
                  </a:schemeClr>
                </a:solidFill>
                <a:latin typeface="+mn-lt"/>
                <a:ea typeface="+mn-ea"/>
                <a:cs typeface="+mn-ea"/>
                <a:sym typeface="+mn-lt"/>
              </a:rPr>
              <a:t>设置为纵坐标。</a:t>
            </a:r>
            <a:r>
              <a:rPr lang="en-US" altLang="zh-CN" sz="1400" dirty="0">
                <a:solidFill>
                  <a:schemeClr val="tx1">
                    <a:lumMod val="65000"/>
                    <a:lumOff val="35000"/>
                  </a:schemeClr>
                </a:solidFill>
                <a:latin typeface="+mn-lt"/>
                <a:ea typeface="+mn-ea"/>
                <a:cs typeface="+mn-ea"/>
                <a:sym typeface="+mn-lt"/>
              </a:rPr>
              <a:t>PR</a:t>
            </a:r>
            <a:r>
              <a:rPr lang="zh-CN" altLang="en-US" sz="1400" dirty="0">
                <a:solidFill>
                  <a:schemeClr val="tx1">
                    <a:lumMod val="65000"/>
                    <a:lumOff val="35000"/>
                  </a:schemeClr>
                </a:solidFill>
                <a:latin typeface="+mn-lt"/>
                <a:ea typeface="+mn-ea"/>
                <a:cs typeface="+mn-ea"/>
                <a:sym typeface="+mn-lt"/>
              </a:rPr>
              <a:t>曲线下围成的面积即</a:t>
            </a:r>
            <a:r>
              <a:rPr lang="en-US" altLang="zh-CN" sz="1400" dirty="0">
                <a:solidFill>
                  <a:schemeClr val="tx1">
                    <a:lumMod val="65000"/>
                    <a:lumOff val="35000"/>
                  </a:schemeClr>
                </a:solidFill>
                <a:latin typeface="+mn-lt"/>
                <a:ea typeface="+mn-ea"/>
                <a:cs typeface="+mn-ea"/>
                <a:sym typeface="+mn-lt"/>
              </a:rPr>
              <a:t>AP</a:t>
            </a:r>
            <a:r>
              <a:rPr lang="zh-CN" altLang="en-US" sz="1400" dirty="0">
                <a:solidFill>
                  <a:schemeClr val="tx1">
                    <a:lumMod val="65000"/>
                    <a:lumOff val="35000"/>
                  </a:schemeClr>
                </a:solidFill>
                <a:latin typeface="+mn-lt"/>
                <a:ea typeface="+mn-ea"/>
                <a:cs typeface="+mn-ea"/>
                <a:sym typeface="+mn-lt"/>
              </a:rPr>
              <a:t>，所有类别</a:t>
            </a:r>
            <a:r>
              <a:rPr lang="en-US" altLang="zh-CN" sz="1400" dirty="0">
                <a:solidFill>
                  <a:schemeClr val="tx1">
                    <a:lumMod val="65000"/>
                    <a:lumOff val="35000"/>
                  </a:schemeClr>
                </a:solidFill>
                <a:latin typeface="+mn-lt"/>
                <a:ea typeface="+mn-ea"/>
                <a:cs typeface="+mn-ea"/>
                <a:sym typeface="+mn-lt"/>
              </a:rPr>
              <a:t>AP</a:t>
            </a:r>
            <a:r>
              <a:rPr lang="zh-CN" altLang="en-US" sz="1400" dirty="0">
                <a:solidFill>
                  <a:schemeClr val="tx1">
                    <a:lumMod val="65000"/>
                    <a:lumOff val="35000"/>
                  </a:schemeClr>
                </a:solidFill>
                <a:latin typeface="+mn-lt"/>
                <a:ea typeface="+mn-ea"/>
                <a:cs typeface="+mn-ea"/>
                <a:sym typeface="+mn-lt"/>
              </a:rPr>
              <a:t>平均值即</a:t>
            </a:r>
            <a:r>
              <a:rPr lang="en-US" altLang="zh-CN" sz="1400" dirty="0">
                <a:solidFill>
                  <a:schemeClr val="tx1">
                    <a:lumMod val="65000"/>
                    <a:lumOff val="35000"/>
                  </a:schemeClr>
                </a:solidFill>
                <a:latin typeface="+mn-lt"/>
                <a:ea typeface="+mn-ea"/>
                <a:cs typeface="+mn-ea"/>
                <a:sym typeface="+mn-lt"/>
              </a:rPr>
              <a:t>Map</a:t>
            </a:r>
            <a:r>
              <a:rPr lang="zh-CN" altLang="en-US" sz="1400" dirty="0">
                <a:solidFill>
                  <a:schemeClr val="tx1">
                    <a:lumMod val="65000"/>
                    <a:lumOff val="35000"/>
                  </a:schemeClr>
                </a:solidFill>
                <a:latin typeface="+mn-lt"/>
                <a:ea typeface="+mn-ea"/>
                <a:cs typeface="+mn-ea"/>
                <a:sym typeface="+mn-lt"/>
              </a:rPr>
              <a:t>。</a:t>
            </a:r>
          </a:p>
          <a:p>
            <a:pPr>
              <a:lnSpc>
                <a:spcPct val="150000"/>
              </a:lnSpc>
            </a:pPr>
            <a:r>
              <a:rPr lang="zh-CN" altLang="en-US" sz="1400" dirty="0">
                <a:solidFill>
                  <a:schemeClr val="tx1">
                    <a:lumMod val="65000"/>
                    <a:lumOff val="35000"/>
                  </a:schemeClr>
                </a:solidFill>
                <a:latin typeface="+mn-lt"/>
                <a:ea typeface="+mn-ea"/>
                <a:cs typeface="+mn-ea"/>
                <a:sym typeface="+mn-lt"/>
              </a:rPr>
              <a:t>         平衡点（</a:t>
            </a:r>
            <a:r>
              <a:rPr lang="en-US" altLang="zh-CN" sz="1400" dirty="0">
                <a:solidFill>
                  <a:schemeClr val="tx1">
                    <a:lumMod val="65000"/>
                    <a:lumOff val="35000"/>
                  </a:schemeClr>
                </a:solidFill>
                <a:latin typeface="+mn-lt"/>
                <a:ea typeface="+mn-ea"/>
                <a:cs typeface="+mn-ea"/>
                <a:sym typeface="+mn-lt"/>
              </a:rPr>
              <a:t>BEP</a:t>
            </a:r>
            <a:r>
              <a:rPr lang="zh-CN" altLang="en-US" sz="1400" dirty="0">
                <a:solidFill>
                  <a:schemeClr val="tx1">
                    <a:lumMod val="65000"/>
                    <a:lumOff val="35000"/>
                  </a:schemeClr>
                </a:solidFill>
                <a:latin typeface="+mn-lt"/>
                <a:ea typeface="+mn-ea"/>
                <a:cs typeface="+mn-ea"/>
                <a:sym typeface="+mn-lt"/>
              </a:rPr>
              <a:t>）是</a:t>
            </a:r>
            <a:r>
              <a:rPr lang="en-US" altLang="zh-CN" sz="1400" dirty="0">
                <a:solidFill>
                  <a:schemeClr val="tx1">
                    <a:lumMod val="65000"/>
                    <a:lumOff val="35000"/>
                  </a:schemeClr>
                </a:solidFill>
                <a:latin typeface="+mn-lt"/>
                <a:ea typeface="+mn-ea"/>
                <a:cs typeface="+mn-ea"/>
                <a:sym typeface="+mn-lt"/>
              </a:rPr>
              <a:t>P=R</a:t>
            </a:r>
            <a:r>
              <a:rPr lang="zh-CN" altLang="en-US" sz="1400" dirty="0">
                <a:solidFill>
                  <a:schemeClr val="tx1">
                    <a:lumMod val="65000"/>
                    <a:lumOff val="35000"/>
                  </a:schemeClr>
                </a:solidFill>
                <a:latin typeface="+mn-lt"/>
                <a:ea typeface="+mn-ea"/>
                <a:cs typeface="+mn-ea"/>
                <a:sym typeface="+mn-lt"/>
              </a:rPr>
              <a:t>时的取值（斜率为</a:t>
            </a:r>
            <a:r>
              <a:rPr lang="en-US" altLang="zh-CN" sz="1400" dirty="0">
                <a:solidFill>
                  <a:schemeClr val="tx1">
                    <a:lumMod val="65000"/>
                    <a:lumOff val="35000"/>
                  </a:schemeClr>
                </a:solidFill>
                <a:latin typeface="+mn-lt"/>
                <a:ea typeface="+mn-ea"/>
                <a:cs typeface="+mn-ea"/>
                <a:sym typeface="+mn-lt"/>
              </a:rPr>
              <a:t>1</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F1</a:t>
            </a:r>
            <a:r>
              <a:rPr lang="zh-CN" altLang="en-US" sz="1400" dirty="0">
                <a:solidFill>
                  <a:schemeClr val="tx1">
                    <a:lumMod val="65000"/>
                    <a:lumOff val="35000"/>
                  </a:schemeClr>
                </a:solidFill>
                <a:latin typeface="+mn-lt"/>
                <a:ea typeface="+mn-ea"/>
                <a:cs typeface="+mn-ea"/>
                <a:sym typeface="+mn-lt"/>
              </a:rPr>
              <a:t>值越大，我们可以认为该学习器的性能较好。</a:t>
            </a:r>
          </a:p>
        </p:txBody>
      </p:sp>
      <p:sp>
        <p:nvSpPr>
          <p:cNvPr id="12" name="PA_文本框 2"/>
          <p:cNvSpPr txBox="1"/>
          <p:nvPr>
            <p:custDataLst>
              <p:tags r:id="rId1"/>
            </p:custDataLst>
          </p:nvPr>
        </p:nvSpPr>
        <p:spPr>
          <a:xfrm>
            <a:off x="410719" y="2107566"/>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zh-CN" altLang="en-US" sz="3200" dirty="0">
                <a:solidFill>
                  <a:srgbClr val="608274"/>
                </a:solidFill>
                <a:latin typeface="+mn-lt"/>
                <a:ea typeface="+mn-ea"/>
                <a:cs typeface="+mn-ea"/>
                <a:sym typeface="+mn-lt"/>
              </a:rPr>
              <a:t>实验结果分析</a:t>
            </a:r>
          </a:p>
        </p:txBody>
      </p:sp>
      <p:pic>
        <p:nvPicPr>
          <p:cNvPr id="3" name="图片 2" descr="PR_curve">
            <a:extLst>
              <a:ext uri="{FF2B5EF4-FFF2-40B4-BE49-F238E27FC236}">
                <a16:creationId xmlns:a16="http://schemas.microsoft.com/office/drawing/2014/main" id="{DF2FB69A-4B01-9CDD-F26D-5AA1F6130BF3}"/>
              </a:ext>
            </a:extLst>
          </p:cNvPr>
          <p:cNvPicPr>
            <a:picLocks noChangeAspect="1"/>
          </p:cNvPicPr>
          <p:nvPr/>
        </p:nvPicPr>
        <p:blipFill>
          <a:blip r:embed="rId4"/>
          <a:stretch>
            <a:fillRect/>
          </a:stretch>
        </p:blipFill>
        <p:spPr>
          <a:xfrm>
            <a:off x="6035322" y="1435348"/>
            <a:ext cx="5400000" cy="3600308"/>
          </a:xfrm>
          <a:prstGeom prst="rect">
            <a:avLst/>
          </a:prstGeom>
          <a:ln w="3175">
            <a:solidFill>
              <a:schemeClr val="tx1"/>
            </a:solidFill>
          </a:ln>
        </p:spPr>
      </p:pic>
      <p:sp>
        <p:nvSpPr>
          <p:cNvPr id="8" name="文本框 7">
            <a:extLst>
              <a:ext uri="{FF2B5EF4-FFF2-40B4-BE49-F238E27FC236}">
                <a16:creationId xmlns:a16="http://schemas.microsoft.com/office/drawing/2014/main" id="{5D774B2A-B0FF-9515-0F9A-F48E5C6FF59A}"/>
              </a:ext>
            </a:extLst>
          </p:cNvPr>
          <p:cNvSpPr txBox="1"/>
          <p:nvPr/>
        </p:nvSpPr>
        <p:spPr>
          <a:xfrm>
            <a:off x="7071126" y="5102169"/>
            <a:ext cx="341057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准确率</a:t>
            </a:r>
            <a:r>
              <a:rPr lang="en-US" altLang="zh-CN" sz="2400" b="1" dirty="0">
                <a:solidFill>
                  <a:schemeClr val="bg1"/>
                </a:solidFill>
                <a:cs typeface="+mn-ea"/>
                <a:sym typeface="+mn-lt"/>
              </a:rPr>
              <a:t>-</a:t>
            </a:r>
            <a:r>
              <a:rPr lang="zh-CN" altLang="en-US" sz="2400" b="1" dirty="0">
                <a:solidFill>
                  <a:schemeClr val="bg1"/>
                </a:solidFill>
                <a:cs typeface="+mn-ea"/>
                <a:sym typeface="+mn-lt"/>
              </a:rPr>
              <a:t>召回率关系曲线</a:t>
            </a:r>
          </a:p>
        </p:txBody>
      </p:sp>
    </p:spTree>
    <p:extLst>
      <p:ext uri="{BB962C8B-B14F-4D97-AF65-F5344CB8AC3E}">
        <p14:creationId xmlns:p14="http://schemas.microsoft.com/office/powerpoint/2010/main" val="20605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4191422"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191420" y="0"/>
            <a:ext cx="3758779" cy="68580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8138233" y="1518194"/>
            <a:ext cx="709834" cy="709834"/>
          </a:xfrm>
          <a:prstGeom prst="ellipse">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1"/>
          <p:cNvSpPr txBox="1">
            <a:spLocks noChangeArrowheads="1"/>
          </p:cNvSpPr>
          <p:nvPr/>
        </p:nvSpPr>
        <p:spPr bwMode="auto">
          <a:xfrm>
            <a:off x="9036101" y="1520871"/>
            <a:ext cx="9950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400" b="1" dirty="0">
                <a:solidFill>
                  <a:schemeClr val="tx1">
                    <a:lumMod val="65000"/>
                    <a:lumOff val="35000"/>
                  </a:schemeClr>
                </a:solidFill>
                <a:latin typeface="+mn-lt"/>
                <a:ea typeface="+mn-ea"/>
                <a:cs typeface="+mn-ea"/>
                <a:sym typeface="+mn-lt"/>
              </a:rPr>
              <a:t>项目背景</a:t>
            </a:r>
            <a:endParaRPr lang="en-US" altLang="zh-CN" sz="1400" b="1" dirty="0">
              <a:solidFill>
                <a:schemeClr val="tx1">
                  <a:lumMod val="65000"/>
                  <a:lumOff val="35000"/>
                </a:schemeClr>
              </a:solidFill>
              <a:latin typeface="+mn-lt"/>
              <a:ea typeface="+mn-ea"/>
              <a:cs typeface="+mn-ea"/>
              <a:sym typeface="+mn-lt"/>
            </a:endParaRPr>
          </a:p>
        </p:txBody>
      </p:sp>
      <p:sp>
        <p:nvSpPr>
          <p:cNvPr id="8" name="1"/>
          <p:cNvSpPr txBox="1">
            <a:spLocks noChangeArrowheads="1"/>
          </p:cNvSpPr>
          <p:nvPr/>
        </p:nvSpPr>
        <p:spPr bwMode="auto">
          <a:xfrm>
            <a:off x="9036101" y="1784101"/>
            <a:ext cx="2919221" cy="135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tx1">
                    <a:lumMod val="65000"/>
                    <a:lumOff val="35000"/>
                  </a:schemeClr>
                </a:solidFill>
                <a:latin typeface="+mn-lt"/>
                <a:ea typeface="+mn-ea"/>
                <a:cs typeface="+mn-ea"/>
                <a:sym typeface="+mn-lt"/>
              </a:rPr>
              <a:t>         配备摄像头的无人机已经被广泛应用于军事、农业、航空摄影、快速交付和监视等领域或场景。当前无人机主要通过数据链传输到地面站来实现对采集图像或视频的处理，但这种方式存在诸多缺点。</a:t>
            </a:r>
          </a:p>
        </p:txBody>
      </p:sp>
      <p:sp>
        <p:nvSpPr>
          <p:cNvPr id="9" name="椭圆 8"/>
          <p:cNvSpPr/>
          <p:nvPr/>
        </p:nvSpPr>
        <p:spPr>
          <a:xfrm>
            <a:off x="8138232" y="3438425"/>
            <a:ext cx="709834" cy="709834"/>
          </a:xfrm>
          <a:prstGeom prst="ellipse">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1"/>
          <p:cNvSpPr txBox="1">
            <a:spLocks noChangeArrowheads="1"/>
          </p:cNvSpPr>
          <p:nvPr/>
        </p:nvSpPr>
        <p:spPr bwMode="auto">
          <a:xfrm>
            <a:off x="9036100" y="3441102"/>
            <a:ext cx="9950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400" b="1" dirty="0">
                <a:solidFill>
                  <a:schemeClr val="tx1">
                    <a:lumMod val="65000"/>
                    <a:lumOff val="35000"/>
                  </a:schemeClr>
                </a:solidFill>
                <a:latin typeface="+mn-lt"/>
                <a:ea typeface="+mn-ea"/>
                <a:cs typeface="+mn-ea"/>
                <a:sym typeface="+mn-lt"/>
              </a:rPr>
              <a:t>研究意义</a:t>
            </a:r>
            <a:endParaRPr lang="en-US" altLang="zh-CN" sz="1400" b="1" dirty="0">
              <a:solidFill>
                <a:schemeClr val="tx1">
                  <a:lumMod val="65000"/>
                  <a:lumOff val="35000"/>
                </a:schemeClr>
              </a:solidFill>
              <a:latin typeface="+mn-lt"/>
              <a:ea typeface="+mn-ea"/>
              <a:cs typeface="+mn-ea"/>
              <a:sym typeface="+mn-lt"/>
            </a:endParaRPr>
          </a:p>
        </p:txBody>
      </p:sp>
      <p:sp>
        <p:nvSpPr>
          <p:cNvPr id="11" name="1"/>
          <p:cNvSpPr txBox="1">
            <a:spLocks noChangeArrowheads="1"/>
          </p:cNvSpPr>
          <p:nvPr/>
        </p:nvSpPr>
        <p:spPr bwMode="auto">
          <a:xfrm>
            <a:off x="9036100" y="3704332"/>
            <a:ext cx="2919222" cy="218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tx1">
                    <a:lumMod val="65000"/>
                    <a:lumOff val="35000"/>
                  </a:schemeClr>
                </a:solidFill>
                <a:latin typeface="+mn-lt"/>
                <a:ea typeface="+mn-ea"/>
                <a:cs typeface="+mn-ea"/>
                <a:sym typeface="+mn-lt"/>
              </a:rPr>
              <a:t>        考虑无人机机载嵌入式设备，在任务中直接对采集的图像或视频进行处理的方法，可实现目标检测并将相关信息传输给地面指挥单元。相较于雷达、无线电等探测技术的应用，基于深度学习的视觉方法具备低成本、高效率等优点。因此，提高识别精度与提升训练、推理速度对无人机目标检测的研究具有重要意义。</a:t>
            </a:r>
          </a:p>
        </p:txBody>
      </p:sp>
      <p:sp>
        <p:nvSpPr>
          <p:cNvPr id="12" name="placeholder_286118"/>
          <p:cNvSpPr>
            <a:spLocks noChangeAspect="1"/>
          </p:cNvSpPr>
          <p:nvPr/>
        </p:nvSpPr>
        <p:spPr bwMode="auto">
          <a:xfrm>
            <a:off x="8304940" y="1644280"/>
            <a:ext cx="363653" cy="426620"/>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chemeClr val="bg1"/>
          </a:solidFill>
          <a:ln>
            <a:noFill/>
          </a:ln>
        </p:spPr>
        <p:txBody>
          <a:bodyPr/>
          <a:lstStyle/>
          <a:p>
            <a:endParaRPr lang="zh-CN" altLang="en-US">
              <a:cs typeface="+mn-ea"/>
              <a:sym typeface="+mn-lt"/>
            </a:endParaRPr>
          </a:p>
        </p:txBody>
      </p:sp>
      <p:grpSp>
        <p:nvGrpSpPr>
          <p:cNvPr id="13" name="Group 51"/>
          <p:cNvGrpSpPr/>
          <p:nvPr/>
        </p:nvGrpSpPr>
        <p:grpSpPr>
          <a:xfrm>
            <a:off x="8294236" y="3621309"/>
            <a:ext cx="397826" cy="344065"/>
            <a:chOff x="2084388" y="3051175"/>
            <a:chExt cx="293688" cy="254001"/>
          </a:xfrm>
          <a:solidFill>
            <a:schemeClr val="bg1"/>
          </a:solidFill>
        </p:grpSpPr>
        <p:sp>
          <p:nvSpPr>
            <p:cNvPr id="14" name="Freeform 154"/>
            <p:cNvSpPr/>
            <p:nvPr/>
          </p:nvSpPr>
          <p:spPr bwMode="auto">
            <a:xfrm>
              <a:off x="2084388" y="3106738"/>
              <a:ext cx="36513" cy="198438"/>
            </a:xfrm>
            <a:custGeom>
              <a:avLst/>
              <a:gdLst/>
              <a:ahLst/>
              <a:cxnLst>
                <a:cxn ang="0">
                  <a:pos x="0" y="14"/>
                </a:cxn>
                <a:cxn ang="0">
                  <a:pos x="0" y="65"/>
                </a:cxn>
                <a:cxn ang="0">
                  <a:pos x="14" y="79"/>
                </a:cxn>
                <a:cxn ang="0">
                  <a:pos x="14" y="0"/>
                </a:cxn>
                <a:cxn ang="0">
                  <a:pos x="0" y="14"/>
                </a:cxn>
              </a:cxnLst>
              <a:rect l="0" t="0" r="r" b="b"/>
              <a:pathLst>
                <a:path w="14" h="79">
                  <a:moveTo>
                    <a:pt x="0" y="14"/>
                  </a:moveTo>
                  <a:cubicBezTo>
                    <a:pt x="0" y="65"/>
                    <a:pt x="0" y="65"/>
                    <a:pt x="0" y="65"/>
                  </a:cubicBezTo>
                  <a:cubicBezTo>
                    <a:pt x="0" y="73"/>
                    <a:pt x="6" y="79"/>
                    <a:pt x="14" y="79"/>
                  </a:cubicBezTo>
                  <a:cubicBezTo>
                    <a:pt x="14" y="0"/>
                    <a:pt x="14" y="0"/>
                    <a:pt x="14" y="0"/>
                  </a:cubicBezTo>
                  <a:cubicBezTo>
                    <a:pt x="6" y="0"/>
                    <a:pt x="0" y="6"/>
                    <a:pt x="0" y="14"/>
                  </a:cubicBezTo>
                  <a:close/>
                </a:path>
              </a:pathLst>
            </a:custGeom>
            <a:grpFill/>
            <a:ln w="9525">
              <a:noFill/>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15" name="Freeform 155"/>
            <p:cNvSpPr>
              <a:spLocks noEditPoints="1"/>
            </p:cNvSpPr>
            <p:nvPr/>
          </p:nvSpPr>
          <p:spPr bwMode="auto">
            <a:xfrm>
              <a:off x="2139951" y="3051175"/>
              <a:ext cx="182563" cy="254000"/>
            </a:xfrm>
            <a:custGeom>
              <a:avLst/>
              <a:gdLst/>
              <a:ahLst/>
              <a:cxnLst>
                <a:cxn ang="0">
                  <a:pos x="58" y="7"/>
                </a:cxn>
                <a:cxn ang="0">
                  <a:pos x="50" y="0"/>
                </a:cxn>
                <a:cxn ang="0">
                  <a:pos x="21" y="0"/>
                </a:cxn>
                <a:cxn ang="0">
                  <a:pos x="14" y="7"/>
                </a:cxn>
                <a:cxn ang="0">
                  <a:pos x="14" y="22"/>
                </a:cxn>
                <a:cxn ang="0">
                  <a:pos x="0" y="22"/>
                </a:cxn>
                <a:cxn ang="0">
                  <a:pos x="0" y="101"/>
                </a:cxn>
                <a:cxn ang="0">
                  <a:pos x="72" y="101"/>
                </a:cxn>
                <a:cxn ang="0">
                  <a:pos x="72" y="22"/>
                </a:cxn>
                <a:cxn ang="0">
                  <a:pos x="58" y="22"/>
                </a:cxn>
                <a:cxn ang="0">
                  <a:pos x="58" y="7"/>
                </a:cxn>
                <a:cxn ang="0">
                  <a:pos x="50" y="22"/>
                </a:cxn>
                <a:cxn ang="0">
                  <a:pos x="21" y="22"/>
                </a:cxn>
                <a:cxn ang="0">
                  <a:pos x="21" y="7"/>
                </a:cxn>
                <a:cxn ang="0">
                  <a:pos x="50" y="7"/>
                </a:cxn>
                <a:cxn ang="0">
                  <a:pos x="50" y="22"/>
                </a:cxn>
              </a:cxnLst>
              <a:rect l="0" t="0" r="r" b="b"/>
              <a:pathLst>
                <a:path w="72" h="101">
                  <a:moveTo>
                    <a:pt x="58" y="7"/>
                  </a:moveTo>
                  <a:cubicBezTo>
                    <a:pt x="58" y="3"/>
                    <a:pt x="54" y="0"/>
                    <a:pt x="50" y="0"/>
                  </a:cubicBezTo>
                  <a:cubicBezTo>
                    <a:pt x="21" y="0"/>
                    <a:pt x="21" y="0"/>
                    <a:pt x="21" y="0"/>
                  </a:cubicBezTo>
                  <a:cubicBezTo>
                    <a:pt x="17" y="0"/>
                    <a:pt x="14" y="3"/>
                    <a:pt x="14" y="7"/>
                  </a:cubicBezTo>
                  <a:cubicBezTo>
                    <a:pt x="14" y="22"/>
                    <a:pt x="14" y="22"/>
                    <a:pt x="14" y="22"/>
                  </a:cubicBezTo>
                  <a:cubicBezTo>
                    <a:pt x="0" y="22"/>
                    <a:pt x="0" y="22"/>
                    <a:pt x="0" y="22"/>
                  </a:cubicBezTo>
                  <a:cubicBezTo>
                    <a:pt x="0" y="101"/>
                    <a:pt x="0" y="101"/>
                    <a:pt x="0" y="101"/>
                  </a:cubicBezTo>
                  <a:cubicBezTo>
                    <a:pt x="72" y="101"/>
                    <a:pt x="72" y="101"/>
                    <a:pt x="72" y="101"/>
                  </a:cubicBezTo>
                  <a:cubicBezTo>
                    <a:pt x="72" y="22"/>
                    <a:pt x="72" y="22"/>
                    <a:pt x="72" y="22"/>
                  </a:cubicBezTo>
                  <a:cubicBezTo>
                    <a:pt x="58" y="22"/>
                    <a:pt x="58" y="22"/>
                    <a:pt x="58" y="22"/>
                  </a:cubicBezTo>
                  <a:lnTo>
                    <a:pt x="58" y="7"/>
                  </a:lnTo>
                  <a:close/>
                  <a:moveTo>
                    <a:pt x="50" y="22"/>
                  </a:moveTo>
                  <a:cubicBezTo>
                    <a:pt x="21" y="22"/>
                    <a:pt x="21" y="22"/>
                    <a:pt x="21" y="22"/>
                  </a:cubicBezTo>
                  <a:cubicBezTo>
                    <a:pt x="21" y="7"/>
                    <a:pt x="21" y="7"/>
                    <a:pt x="21" y="7"/>
                  </a:cubicBezTo>
                  <a:cubicBezTo>
                    <a:pt x="50" y="7"/>
                    <a:pt x="50" y="7"/>
                    <a:pt x="50" y="7"/>
                  </a:cubicBezTo>
                  <a:lnTo>
                    <a:pt x="50" y="22"/>
                  </a:lnTo>
                  <a:close/>
                </a:path>
              </a:pathLst>
            </a:custGeom>
            <a:grpFill/>
            <a:ln w="9525">
              <a:noFill/>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sp>
          <p:nvSpPr>
            <p:cNvPr id="16" name="Freeform 156"/>
            <p:cNvSpPr/>
            <p:nvPr/>
          </p:nvSpPr>
          <p:spPr bwMode="auto">
            <a:xfrm>
              <a:off x="2339976" y="3106738"/>
              <a:ext cx="38100" cy="198438"/>
            </a:xfrm>
            <a:custGeom>
              <a:avLst/>
              <a:gdLst/>
              <a:ahLst/>
              <a:cxnLst>
                <a:cxn ang="0">
                  <a:pos x="0" y="0"/>
                </a:cxn>
                <a:cxn ang="0">
                  <a:pos x="0" y="79"/>
                </a:cxn>
                <a:cxn ang="0">
                  <a:pos x="15" y="65"/>
                </a:cxn>
                <a:cxn ang="0">
                  <a:pos x="15" y="14"/>
                </a:cxn>
                <a:cxn ang="0">
                  <a:pos x="0" y="0"/>
                </a:cxn>
              </a:cxnLst>
              <a:rect l="0" t="0" r="r" b="b"/>
              <a:pathLst>
                <a:path w="15" h="79">
                  <a:moveTo>
                    <a:pt x="0" y="0"/>
                  </a:moveTo>
                  <a:cubicBezTo>
                    <a:pt x="0" y="79"/>
                    <a:pt x="0" y="79"/>
                    <a:pt x="0" y="79"/>
                  </a:cubicBezTo>
                  <a:cubicBezTo>
                    <a:pt x="8" y="79"/>
                    <a:pt x="15" y="73"/>
                    <a:pt x="15" y="65"/>
                  </a:cubicBezTo>
                  <a:cubicBezTo>
                    <a:pt x="15" y="14"/>
                    <a:pt x="15" y="14"/>
                    <a:pt x="15" y="14"/>
                  </a:cubicBezTo>
                  <a:cubicBezTo>
                    <a:pt x="15" y="6"/>
                    <a:pt x="8" y="0"/>
                    <a:pt x="0" y="0"/>
                  </a:cubicBezTo>
                  <a:close/>
                </a:path>
              </a:pathLst>
            </a:custGeom>
            <a:grpFill/>
            <a:ln w="9525">
              <a:noFill/>
              <a:round/>
            </a:ln>
          </p:spPr>
          <p:txBody>
            <a:bodyPr vert="horz" wrap="square" lIns="91440" tIns="45720" rIns="91440" bIns="45720" numCol="1" anchor="t" anchorCtr="0" compatLnSpc="1"/>
            <a:lstStyle/>
            <a:p>
              <a:endParaRPr lang="en-US">
                <a:solidFill>
                  <a:schemeClr val="tx1">
                    <a:lumMod val="75000"/>
                    <a:lumOff val="25000"/>
                  </a:schemeClr>
                </a:solidFill>
                <a:cs typeface="+mn-ea"/>
                <a:sym typeface="+mn-lt"/>
              </a:endParaRPr>
            </a:p>
          </p:txBody>
        </p:sp>
      </p:grpSp>
      <p:sp>
        <p:nvSpPr>
          <p:cNvPr id="17" name="文本框 16"/>
          <p:cNvSpPr txBox="1"/>
          <p:nvPr/>
        </p:nvSpPr>
        <p:spPr>
          <a:xfrm>
            <a:off x="369224" y="580209"/>
            <a:ext cx="3452972" cy="58477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bg1"/>
                </a:solidFill>
                <a:cs typeface="+mn-ea"/>
                <a:sym typeface="+mn-lt"/>
              </a:rPr>
              <a:t>项目内容梳理</a:t>
            </a:r>
          </a:p>
        </p:txBody>
      </p:sp>
      <p:sp>
        <p:nvSpPr>
          <p:cNvPr id="18" name="1"/>
          <p:cNvSpPr txBox="1">
            <a:spLocks noChangeArrowheads="1"/>
          </p:cNvSpPr>
          <p:nvPr/>
        </p:nvSpPr>
        <p:spPr bwMode="auto">
          <a:xfrm>
            <a:off x="285323" y="1164984"/>
            <a:ext cx="3718062" cy="310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600" b="1" dirty="0">
                <a:solidFill>
                  <a:schemeClr val="bg1"/>
                </a:solidFill>
                <a:latin typeface="+mn-lt"/>
                <a:ea typeface="+mn-ea"/>
                <a:cs typeface="+mn-ea"/>
                <a:sym typeface="+mn-lt"/>
              </a:rPr>
              <a:t>1.</a:t>
            </a:r>
            <a:r>
              <a:rPr lang="zh-CN" altLang="en-US" sz="1600" b="1" dirty="0">
                <a:solidFill>
                  <a:schemeClr val="bg1"/>
                </a:solidFill>
                <a:latin typeface="+mn-lt"/>
                <a:ea typeface="+mn-ea"/>
                <a:cs typeface="+mn-ea"/>
                <a:sym typeface="+mn-lt"/>
              </a:rPr>
              <a:t>项目研究内容及关键技术</a:t>
            </a:r>
            <a:endParaRPr lang="en-US" altLang="zh-CN" sz="1600" b="1" dirty="0">
              <a:solidFill>
                <a:schemeClr val="bg1"/>
              </a:solidFill>
              <a:latin typeface="+mn-lt"/>
              <a:ea typeface="+mn-ea"/>
              <a:cs typeface="+mn-ea"/>
              <a:sym typeface="+mn-lt"/>
            </a:endParaRPr>
          </a:p>
          <a:p>
            <a:pPr>
              <a:lnSpc>
                <a:spcPct val="150000"/>
              </a:lnSpc>
            </a:pPr>
            <a:r>
              <a:rPr lang="zh-CN" altLang="en-US" sz="1200" b="1" dirty="0">
                <a:solidFill>
                  <a:schemeClr val="bg1"/>
                </a:solidFill>
                <a:latin typeface="+mn-lt"/>
                <a:ea typeface="+mn-ea"/>
                <a:cs typeface="+mn-ea"/>
                <a:sym typeface="+mn-lt"/>
              </a:rPr>
              <a:t>         本项目的研究内容是利用</a:t>
            </a:r>
            <a:r>
              <a:rPr lang="en-US" altLang="zh-CN" sz="1200" b="1" dirty="0">
                <a:solidFill>
                  <a:schemeClr val="bg1"/>
                </a:solidFill>
                <a:latin typeface="+mn-lt"/>
                <a:ea typeface="+mn-ea"/>
                <a:cs typeface="+mn-ea"/>
                <a:sym typeface="+mn-lt"/>
              </a:rPr>
              <a:t>VOLOv8</a:t>
            </a:r>
            <a:r>
              <a:rPr lang="zh-CN" altLang="en-US" sz="1200" b="1" dirty="0">
                <a:solidFill>
                  <a:schemeClr val="bg1"/>
                </a:solidFill>
                <a:latin typeface="+mn-lt"/>
                <a:ea typeface="+mn-ea"/>
                <a:cs typeface="+mn-ea"/>
                <a:sym typeface="+mn-lt"/>
              </a:rPr>
              <a:t>模型形成空对地目标检测系统。</a:t>
            </a:r>
            <a:r>
              <a:rPr lang="en-US" altLang="zh-CN" sz="1200" dirty="0">
                <a:solidFill>
                  <a:schemeClr val="bg1"/>
                </a:solidFill>
                <a:latin typeface="+mn-lt"/>
                <a:ea typeface="+mn-ea"/>
                <a:cs typeface="+mn-ea"/>
                <a:sym typeface="+mn-lt"/>
              </a:rPr>
              <a:t>YOLO</a:t>
            </a:r>
            <a:r>
              <a:rPr lang="zh-CN" altLang="en-US" sz="1200" dirty="0">
                <a:solidFill>
                  <a:schemeClr val="bg1"/>
                </a:solidFill>
                <a:latin typeface="+mn-lt"/>
                <a:ea typeface="+mn-ea"/>
                <a:cs typeface="+mn-ea"/>
                <a:sym typeface="+mn-lt"/>
              </a:rPr>
              <a:t>是一个实时目标检测模型和算法，用来在一张图篇中找到某些特定的物体。</a:t>
            </a:r>
            <a:r>
              <a:rPr lang="en-US" altLang="zh-CN" sz="1200" dirty="0">
                <a:solidFill>
                  <a:schemeClr val="bg1"/>
                </a:solidFill>
                <a:latin typeface="+mn-lt"/>
                <a:ea typeface="+mn-ea"/>
                <a:cs typeface="+mn-ea"/>
                <a:sym typeface="+mn-lt"/>
              </a:rPr>
              <a:t>YOLOv8 </a:t>
            </a:r>
            <a:r>
              <a:rPr lang="zh-CN" altLang="en-US" sz="1200" dirty="0">
                <a:solidFill>
                  <a:schemeClr val="bg1"/>
                </a:solidFill>
                <a:latin typeface="+mn-lt"/>
                <a:ea typeface="+mn-ea"/>
                <a:cs typeface="+mn-ea"/>
                <a:sym typeface="+mn-lt"/>
              </a:rPr>
              <a:t>建立在以往 </a:t>
            </a:r>
            <a:r>
              <a:rPr lang="en-US" altLang="zh-CN" sz="1200" dirty="0">
                <a:solidFill>
                  <a:schemeClr val="bg1"/>
                </a:solidFill>
                <a:latin typeface="+mn-lt"/>
                <a:ea typeface="+mn-ea"/>
                <a:cs typeface="+mn-ea"/>
                <a:sym typeface="+mn-lt"/>
              </a:rPr>
              <a:t>YOLO </a:t>
            </a:r>
            <a:r>
              <a:rPr lang="zh-CN" altLang="en-US" sz="1200" dirty="0">
                <a:solidFill>
                  <a:schemeClr val="bg1"/>
                </a:solidFill>
                <a:latin typeface="+mn-lt"/>
                <a:ea typeface="+mn-ea"/>
                <a:cs typeface="+mn-ea"/>
                <a:sym typeface="+mn-lt"/>
              </a:rPr>
              <a:t>版本的成功基础上，并引入了新的功能和改进，以进一步提升性能和灵活性，支持图像分类、物体检测和实例分割任务。</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         </a:t>
            </a:r>
            <a:r>
              <a:rPr lang="zh-CN" altLang="en-US" sz="1200" b="1" dirty="0">
                <a:solidFill>
                  <a:schemeClr val="bg1"/>
                </a:solidFill>
                <a:latin typeface="+mn-lt"/>
                <a:ea typeface="+mn-ea"/>
                <a:cs typeface="+mn-ea"/>
                <a:sym typeface="+mn-lt"/>
              </a:rPr>
              <a:t>项目主要实现三个任务：</a:t>
            </a:r>
            <a:endParaRPr lang="en-US" altLang="zh-CN" sz="1200" b="1"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）构建和处理数据集</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）模型训练与评估</a:t>
            </a: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3</a:t>
            </a:r>
            <a:r>
              <a:rPr lang="zh-CN" altLang="en-US" sz="1200" dirty="0">
                <a:solidFill>
                  <a:schemeClr val="bg1"/>
                </a:solidFill>
                <a:latin typeface="+mn-lt"/>
                <a:ea typeface="+mn-ea"/>
                <a:cs typeface="+mn-ea"/>
                <a:sym typeface="+mn-lt"/>
              </a:rPr>
              <a:t>）模型预测</a:t>
            </a:r>
          </a:p>
        </p:txBody>
      </p:sp>
      <p:pic>
        <p:nvPicPr>
          <p:cNvPr id="2" name="Picture 4" descr="YOLOv5_DOTAv1.5(遥感/无人机旋转目标检测，全踩坑记录) - 知乎">
            <a:extLst>
              <a:ext uri="{FF2B5EF4-FFF2-40B4-BE49-F238E27FC236}">
                <a16:creationId xmlns:a16="http://schemas.microsoft.com/office/drawing/2014/main" id="{96F0E098-A4BF-774A-CCBE-28975140C69D}"/>
              </a:ext>
            </a:extLst>
          </p:cNvPr>
          <p:cNvPicPr>
            <a:picLocks noChangeAspect="1"/>
          </p:cNvPicPr>
          <p:nvPr/>
        </p:nvPicPr>
        <p:blipFill rotWithShape="1">
          <a:blip r:embed="rId4">
            <a:extLst>
              <a:ext uri="{28A0092B-C50C-407E-A947-70E740481C1C}">
                <a14:useLocalDpi xmlns:a14="http://schemas.microsoft.com/office/drawing/2010/main" val="0"/>
              </a:ext>
            </a:extLst>
          </a:blip>
          <a:srcRect l="30897" t="23217" r="19280" b="13445"/>
          <a:stretch/>
        </p:blipFill>
        <p:spPr bwMode="auto">
          <a:xfrm>
            <a:off x="4191418" y="0"/>
            <a:ext cx="37587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B696A5D-0D14-47B6-53E8-A0AB8E7A14C0}"/>
              </a:ext>
            </a:extLst>
          </p:cNvPr>
          <p:cNvSpPr txBox="1"/>
          <p:nvPr/>
        </p:nvSpPr>
        <p:spPr>
          <a:xfrm>
            <a:off x="417868" y="4744689"/>
            <a:ext cx="3452972" cy="584775"/>
          </a:xfrm>
          <a:prstGeom prst="rect">
            <a:avLst/>
          </a:prstGeom>
          <a:noFill/>
        </p:spPr>
        <p:txBody>
          <a:bodyPr wrap="square" rtlCol="0">
            <a:spAutoFit/>
            <a:scene3d>
              <a:camera prst="orthographicFront"/>
              <a:lightRig rig="threePt" dir="t"/>
            </a:scene3d>
            <a:sp3d contourW="12700"/>
          </a:bodyPr>
          <a:lstStyle/>
          <a:p>
            <a:pPr algn="ctr"/>
            <a:r>
              <a:rPr lang="zh-CN" altLang="en-US" sz="3200" b="1" dirty="0">
                <a:solidFill>
                  <a:schemeClr val="bg1"/>
                </a:solidFill>
                <a:cs typeface="+mn-ea"/>
                <a:sym typeface="+mn-lt"/>
              </a:rPr>
              <a:t>成员分工</a:t>
            </a:r>
          </a:p>
        </p:txBody>
      </p:sp>
      <p:sp>
        <p:nvSpPr>
          <p:cNvPr id="20" name="1">
            <a:extLst>
              <a:ext uri="{FF2B5EF4-FFF2-40B4-BE49-F238E27FC236}">
                <a16:creationId xmlns:a16="http://schemas.microsoft.com/office/drawing/2014/main" id="{C06E1098-64C5-119A-50EE-A05D7C489C08}"/>
              </a:ext>
            </a:extLst>
          </p:cNvPr>
          <p:cNvSpPr txBox="1">
            <a:spLocks noChangeArrowheads="1"/>
          </p:cNvSpPr>
          <p:nvPr/>
        </p:nvSpPr>
        <p:spPr bwMode="auto">
          <a:xfrm>
            <a:off x="236678" y="5329464"/>
            <a:ext cx="3718062" cy="80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bg1"/>
                </a:solidFill>
                <a:latin typeface="+mn-lt"/>
                <a:ea typeface="+mn-ea"/>
                <a:cs typeface="+mn-ea"/>
                <a:sym typeface="+mn-lt"/>
              </a:rPr>
              <a:t>刘子康：整合</a:t>
            </a:r>
            <a:r>
              <a:rPr lang="en-US" altLang="zh-CN" sz="1200" dirty="0">
                <a:solidFill>
                  <a:schemeClr val="bg1"/>
                </a:solidFill>
                <a:latin typeface="+mn-lt"/>
                <a:ea typeface="+mn-ea"/>
                <a:cs typeface="+mn-ea"/>
                <a:sym typeface="+mn-lt"/>
              </a:rPr>
              <a:t>PPT</a:t>
            </a:r>
            <a:r>
              <a:rPr lang="zh-CN" altLang="en-US" sz="1200" dirty="0">
                <a:solidFill>
                  <a:schemeClr val="bg1"/>
                </a:solidFill>
                <a:latin typeface="+mn-lt"/>
                <a:ea typeface="+mn-ea"/>
                <a:cs typeface="+mn-ea"/>
                <a:sym typeface="+mn-lt"/>
              </a:rPr>
              <a:t>及结题报告，介绍项目，搜集数据集</a:t>
            </a:r>
          </a:p>
          <a:p>
            <a:pPr>
              <a:lnSpc>
                <a:spcPct val="150000"/>
              </a:lnSpc>
            </a:pPr>
            <a:r>
              <a:rPr lang="zh-CN" altLang="en-US" sz="1200" dirty="0">
                <a:solidFill>
                  <a:schemeClr val="bg1"/>
                </a:solidFill>
                <a:latin typeface="+mn-lt"/>
                <a:ea typeface="+mn-ea"/>
                <a:cs typeface="+mn-ea"/>
                <a:sym typeface="+mn-lt"/>
              </a:rPr>
              <a:t>张文浩：调试和运行代码，改进模型，记录实验结果</a:t>
            </a:r>
          </a:p>
          <a:p>
            <a:pPr>
              <a:lnSpc>
                <a:spcPct val="150000"/>
              </a:lnSpc>
            </a:pPr>
            <a:r>
              <a:rPr lang="zh-CN" altLang="en-US" sz="1200" dirty="0">
                <a:solidFill>
                  <a:schemeClr val="bg1"/>
                </a:solidFill>
                <a:latin typeface="+mn-lt"/>
                <a:ea typeface="+mn-ea"/>
                <a:cs typeface="+mn-ea"/>
                <a:sym typeface="+mn-lt"/>
              </a:rPr>
              <a:t>张子鉴：查阅文献，搜集资料，撰写结题报告</a:t>
            </a:r>
          </a:p>
        </p:txBody>
      </p:sp>
      <p:sp>
        <p:nvSpPr>
          <p:cNvPr id="21" name="1">
            <a:extLst>
              <a:ext uri="{FF2B5EF4-FFF2-40B4-BE49-F238E27FC236}">
                <a16:creationId xmlns:a16="http://schemas.microsoft.com/office/drawing/2014/main" id="{041CD4C3-550A-0325-2280-9790F4D40430}"/>
              </a:ext>
            </a:extLst>
          </p:cNvPr>
          <p:cNvSpPr txBox="1">
            <a:spLocks noChangeArrowheads="1"/>
          </p:cNvSpPr>
          <p:nvPr/>
        </p:nvSpPr>
        <p:spPr bwMode="auto">
          <a:xfrm>
            <a:off x="8304940" y="1011055"/>
            <a:ext cx="14144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dirty="0">
                <a:solidFill>
                  <a:schemeClr val="tx1">
                    <a:lumMod val="65000"/>
                    <a:lumOff val="35000"/>
                  </a:schemeClr>
                </a:solidFill>
                <a:latin typeface="+mn-lt"/>
                <a:ea typeface="+mn-ea"/>
                <a:cs typeface="+mn-ea"/>
                <a:sym typeface="+mn-lt"/>
              </a:rPr>
              <a:t>2.</a:t>
            </a:r>
            <a:r>
              <a:rPr lang="zh-CN" altLang="en-US" sz="1600" b="1" dirty="0">
                <a:solidFill>
                  <a:schemeClr val="tx1">
                    <a:lumMod val="65000"/>
                    <a:lumOff val="35000"/>
                  </a:schemeClr>
                </a:solidFill>
                <a:latin typeface="+mn-lt"/>
                <a:ea typeface="+mn-ea"/>
                <a:cs typeface="+mn-ea"/>
                <a:sym typeface="+mn-lt"/>
              </a:rPr>
              <a:t>项目应用前景</a:t>
            </a:r>
            <a:endParaRPr lang="en-US" altLang="zh-CN" sz="1600" b="1" dirty="0">
              <a:solidFill>
                <a:schemeClr val="tx1">
                  <a:lumMod val="65000"/>
                  <a:lumOff val="35000"/>
                </a:schemeClr>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results">
            <a:extLst>
              <a:ext uri="{FF2B5EF4-FFF2-40B4-BE49-F238E27FC236}">
                <a16:creationId xmlns:a16="http://schemas.microsoft.com/office/drawing/2014/main" id="{F7DEA81F-B7F1-6DE5-F14E-F908211E873B}"/>
              </a:ext>
            </a:extLst>
          </p:cNvPr>
          <p:cNvPicPr>
            <a:picLocks noChangeAspect="1"/>
          </p:cNvPicPr>
          <p:nvPr/>
        </p:nvPicPr>
        <p:blipFill>
          <a:blip r:embed="rId3"/>
          <a:stretch>
            <a:fillRect/>
          </a:stretch>
        </p:blipFill>
        <p:spPr>
          <a:xfrm>
            <a:off x="575912" y="1891219"/>
            <a:ext cx="6851491" cy="4004110"/>
          </a:xfrm>
          <a:prstGeom prst="rect">
            <a:avLst/>
          </a:prstGeom>
          <a:ln w="3175">
            <a:solidFill>
              <a:schemeClr val="tx1"/>
            </a:solidFill>
          </a:ln>
        </p:spPr>
      </p:pic>
      <p:sp>
        <p:nvSpPr>
          <p:cNvPr id="3" name="PA_文本框 2"/>
          <p:cNvSpPr txBox="1"/>
          <p:nvPr>
            <p:custDataLst>
              <p:tags r:id="rId1"/>
            </p:custDataLst>
          </p:nvPr>
        </p:nvSpPr>
        <p:spPr>
          <a:xfrm>
            <a:off x="4644816" y="644662"/>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pPr lvl="0">
              <a:defRPr/>
            </a:pPr>
            <a:r>
              <a:rPr lang="zh-CN" altLang="en-US" sz="3200" dirty="0">
                <a:solidFill>
                  <a:srgbClr val="608274"/>
                </a:solidFill>
                <a:latin typeface="+mn-lt"/>
                <a:ea typeface="+mn-ea"/>
                <a:cs typeface="+mn-ea"/>
                <a:sym typeface="+mn-lt"/>
              </a:rPr>
              <a:t>实验结果分析</a:t>
            </a:r>
          </a:p>
        </p:txBody>
      </p:sp>
      <p:sp>
        <p:nvSpPr>
          <p:cNvPr id="5" name="矩形 4"/>
          <p:cNvSpPr/>
          <p:nvPr/>
        </p:nvSpPr>
        <p:spPr>
          <a:xfrm>
            <a:off x="7626865" y="1891220"/>
            <a:ext cx="3989223"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626865" y="5144559"/>
            <a:ext cx="3989223"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8510774" y="5289111"/>
            <a:ext cx="2221404"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各类结果均值</a:t>
            </a:r>
          </a:p>
        </p:txBody>
      </p:sp>
      <p:sp>
        <p:nvSpPr>
          <p:cNvPr id="8" name="1"/>
          <p:cNvSpPr txBox="1">
            <a:spLocks noChangeArrowheads="1"/>
          </p:cNvSpPr>
          <p:nvPr/>
        </p:nvSpPr>
        <p:spPr bwMode="auto">
          <a:xfrm>
            <a:off x="7718858" y="2536510"/>
            <a:ext cx="3807008" cy="246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bg1"/>
                </a:solidFill>
                <a:latin typeface="+mn-lt"/>
                <a:ea typeface="+mn-ea"/>
                <a:cs typeface="+mn-ea"/>
                <a:sym typeface="+mn-lt"/>
              </a:rPr>
              <a:t>         不同结果均值如左图所示：</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YOLOV5</a:t>
            </a:r>
            <a:r>
              <a:rPr lang="zh-CN" altLang="en-US" sz="1200" dirty="0">
                <a:solidFill>
                  <a:schemeClr val="bg1"/>
                </a:solidFill>
                <a:latin typeface="+mn-lt"/>
                <a:ea typeface="+mn-ea"/>
                <a:cs typeface="+mn-ea"/>
                <a:sym typeface="+mn-lt"/>
              </a:rPr>
              <a:t>使用</a:t>
            </a:r>
            <a:r>
              <a:rPr lang="en-US" altLang="zh-CN" sz="1200" dirty="0">
                <a:solidFill>
                  <a:schemeClr val="bg1"/>
                </a:solidFill>
                <a:latin typeface="+mn-lt"/>
                <a:ea typeface="+mn-ea"/>
                <a:cs typeface="+mn-ea"/>
                <a:sym typeface="+mn-lt"/>
              </a:rPr>
              <a:t>GIOU Loss</a:t>
            </a:r>
            <a:r>
              <a:rPr lang="zh-CN" altLang="en-US" sz="1200" dirty="0">
                <a:solidFill>
                  <a:schemeClr val="bg1"/>
                </a:solidFill>
                <a:latin typeface="+mn-lt"/>
                <a:ea typeface="+mn-ea"/>
                <a:cs typeface="+mn-ea"/>
                <a:sym typeface="+mn-lt"/>
              </a:rPr>
              <a:t>作为</a:t>
            </a:r>
            <a:r>
              <a:rPr lang="en-US" altLang="zh-CN" sz="1200" dirty="0">
                <a:solidFill>
                  <a:schemeClr val="bg1"/>
                </a:solidFill>
                <a:latin typeface="+mn-lt"/>
                <a:ea typeface="+mn-ea"/>
                <a:cs typeface="+mn-ea"/>
                <a:sym typeface="+mn-lt"/>
              </a:rPr>
              <a:t>bounding box</a:t>
            </a:r>
            <a:r>
              <a:rPr lang="zh-CN" altLang="en-US" sz="1200" dirty="0">
                <a:solidFill>
                  <a:schemeClr val="bg1"/>
                </a:solidFill>
                <a:latin typeface="+mn-lt"/>
                <a:ea typeface="+mn-ea"/>
                <a:cs typeface="+mn-ea"/>
                <a:sym typeface="+mn-lt"/>
              </a:rPr>
              <a:t>的损失函数，该图分别表示训练时和验证时</a:t>
            </a:r>
            <a:r>
              <a:rPr lang="en-US" altLang="zh-CN" sz="1200" dirty="0" err="1">
                <a:solidFill>
                  <a:schemeClr val="bg1"/>
                </a:solidFill>
                <a:latin typeface="+mn-lt"/>
                <a:ea typeface="+mn-ea"/>
                <a:cs typeface="+mn-ea"/>
                <a:sym typeface="+mn-lt"/>
              </a:rPr>
              <a:t>GlOU</a:t>
            </a:r>
            <a:r>
              <a:rPr lang="zh-CN" altLang="en-US" sz="1200" dirty="0">
                <a:solidFill>
                  <a:schemeClr val="bg1"/>
                </a:solidFill>
                <a:latin typeface="+mn-lt"/>
                <a:ea typeface="+mn-ea"/>
                <a:cs typeface="+mn-ea"/>
                <a:sym typeface="+mn-lt"/>
              </a:rPr>
              <a:t>损失函数的均值，越小方框越准；</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1</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）：推测为目标检测</a:t>
            </a:r>
            <a:r>
              <a:rPr lang="en-US" altLang="zh-CN" sz="1200" dirty="0">
                <a:solidFill>
                  <a:schemeClr val="bg1"/>
                </a:solidFill>
                <a:latin typeface="+mn-lt"/>
                <a:ea typeface="+mn-ea"/>
                <a:cs typeface="+mn-ea"/>
                <a:sym typeface="+mn-lt"/>
              </a:rPr>
              <a:t>loss</a:t>
            </a:r>
            <a:r>
              <a:rPr lang="zh-CN" altLang="en-US" sz="1200" dirty="0">
                <a:solidFill>
                  <a:schemeClr val="bg1"/>
                </a:solidFill>
                <a:latin typeface="+mn-lt"/>
                <a:ea typeface="+mn-ea"/>
                <a:cs typeface="+mn-ea"/>
                <a:sym typeface="+mn-lt"/>
              </a:rPr>
              <a:t>均值，越小目标越准；</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4</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2</a:t>
            </a:r>
            <a:r>
              <a:rPr lang="zh-CN" altLang="en-US" sz="1200" dirty="0">
                <a:solidFill>
                  <a:schemeClr val="bg1"/>
                </a:solidFill>
                <a:latin typeface="+mn-lt"/>
                <a:ea typeface="+mn-ea"/>
                <a:cs typeface="+mn-ea"/>
                <a:sym typeface="+mn-lt"/>
              </a:rPr>
              <a:t>，</a:t>
            </a:r>
            <a:r>
              <a:rPr lang="en-US" altLang="zh-CN" sz="1200" dirty="0">
                <a:solidFill>
                  <a:schemeClr val="bg1"/>
                </a:solidFill>
                <a:latin typeface="+mn-lt"/>
                <a:ea typeface="+mn-ea"/>
                <a:cs typeface="+mn-ea"/>
                <a:sym typeface="+mn-lt"/>
              </a:rPr>
              <a:t>5</a:t>
            </a:r>
            <a:r>
              <a:rPr lang="zh-CN" altLang="en-US" sz="1200" dirty="0">
                <a:solidFill>
                  <a:schemeClr val="bg1"/>
                </a:solidFill>
                <a:latin typeface="+mn-lt"/>
                <a:ea typeface="+mn-ea"/>
                <a:cs typeface="+mn-ea"/>
                <a:sym typeface="+mn-lt"/>
              </a:rPr>
              <a:t>）：表示在不同</a:t>
            </a:r>
            <a:r>
              <a:rPr lang="en-US" altLang="zh-CN" sz="1200" dirty="0" err="1">
                <a:solidFill>
                  <a:schemeClr val="bg1"/>
                </a:solidFill>
                <a:latin typeface="+mn-lt"/>
                <a:ea typeface="+mn-ea"/>
                <a:cs typeface="+mn-ea"/>
                <a:sym typeface="+mn-lt"/>
              </a:rPr>
              <a:t>IoU</a:t>
            </a:r>
            <a:r>
              <a:rPr lang="zh-CN" altLang="en-US" sz="1200" dirty="0">
                <a:solidFill>
                  <a:schemeClr val="bg1"/>
                </a:solidFill>
                <a:latin typeface="+mn-lt"/>
                <a:ea typeface="+mn-ea"/>
                <a:cs typeface="+mn-ea"/>
                <a:sym typeface="+mn-lt"/>
              </a:rPr>
              <a:t>阈值时计算每一类中所有图片的</a:t>
            </a:r>
            <a:r>
              <a:rPr lang="en-US" altLang="zh-CN" sz="1200" dirty="0">
                <a:solidFill>
                  <a:schemeClr val="bg1"/>
                </a:solidFill>
                <a:latin typeface="+mn-lt"/>
                <a:ea typeface="+mn-ea"/>
                <a:cs typeface="+mn-ea"/>
                <a:sym typeface="+mn-lt"/>
              </a:rPr>
              <a:t>AP</a:t>
            </a:r>
            <a:r>
              <a:rPr lang="zh-CN" altLang="en-US" sz="1200" dirty="0">
                <a:solidFill>
                  <a:schemeClr val="bg1"/>
                </a:solidFill>
                <a:latin typeface="+mn-lt"/>
                <a:ea typeface="+mn-ea"/>
                <a:cs typeface="+mn-ea"/>
                <a:sym typeface="+mn-lt"/>
              </a:rPr>
              <a:t>然后所有类别求取均值。</a:t>
            </a:r>
            <a:r>
              <a:rPr lang="en-US" altLang="zh-CN" sz="1200" dirty="0">
                <a:solidFill>
                  <a:schemeClr val="bg1"/>
                </a:solidFill>
                <a:latin typeface="+mn-lt"/>
                <a:ea typeface="+mn-ea"/>
                <a:cs typeface="+mn-ea"/>
                <a:sym typeface="+mn-lt"/>
              </a:rPr>
              <a:t>mAP50-95</a:t>
            </a:r>
            <a:r>
              <a:rPr lang="zh-CN" altLang="en-US" sz="1200" dirty="0">
                <a:solidFill>
                  <a:schemeClr val="bg1"/>
                </a:solidFill>
                <a:latin typeface="+mn-lt"/>
                <a:ea typeface="+mn-ea"/>
                <a:cs typeface="+mn-ea"/>
                <a:sym typeface="+mn-lt"/>
              </a:rPr>
              <a:t>表示从</a:t>
            </a:r>
            <a:r>
              <a:rPr lang="en-US" altLang="zh-CN" sz="1200" dirty="0">
                <a:solidFill>
                  <a:schemeClr val="bg1"/>
                </a:solidFill>
                <a:latin typeface="+mn-lt"/>
                <a:ea typeface="+mn-ea"/>
                <a:cs typeface="+mn-ea"/>
                <a:sym typeface="+mn-lt"/>
              </a:rPr>
              <a:t>0.5</a:t>
            </a:r>
            <a:r>
              <a:rPr lang="zh-CN" altLang="en-US" sz="1200" dirty="0">
                <a:solidFill>
                  <a:schemeClr val="bg1"/>
                </a:solidFill>
                <a:latin typeface="+mn-lt"/>
                <a:ea typeface="+mn-ea"/>
                <a:cs typeface="+mn-ea"/>
                <a:sym typeface="+mn-lt"/>
              </a:rPr>
              <a:t>到</a:t>
            </a:r>
            <a:r>
              <a:rPr lang="en-US" altLang="zh-CN" sz="1200" dirty="0">
                <a:solidFill>
                  <a:schemeClr val="bg1"/>
                </a:solidFill>
                <a:latin typeface="+mn-lt"/>
                <a:ea typeface="+mn-ea"/>
                <a:cs typeface="+mn-ea"/>
                <a:sym typeface="+mn-lt"/>
              </a:rPr>
              <a:t>0.95</a:t>
            </a:r>
            <a:r>
              <a:rPr lang="zh-CN" altLang="en-US" sz="1200" dirty="0">
                <a:solidFill>
                  <a:schemeClr val="bg1"/>
                </a:solidFill>
                <a:latin typeface="+mn-lt"/>
                <a:ea typeface="+mn-ea"/>
                <a:cs typeface="+mn-ea"/>
                <a:sym typeface="+mn-lt"/>
              </a:rPr>
              <a:t>以</a:t>
            </a:r>
            <a:r>
              <a:rPr lang="en-US" altLang="zh-CN" sz="1200" dirty="0">
                <a:solidFill>
                  <a:schemeClr val="bg1"/>
                </a:solidFill>
                <a:latin typeface="+mn-lt"/>
                <a:ea typeface="+mn-ea"/>
                <a:cs typeface="+mn-ea"/>
                <a:sym typeface="+mn-lt"/>
              </a:rPr>
              <a:t>0.05</a:t>
            </a:r>
            <a:r>
              <a:rPr lang="zh-CN" altLang="en-US" sz="1200" dirty="0">
                <a:solidFill>
                  <a:schemeClr val="bg1"/>
                </a:solidFill>
                <a:latin typeface="+mn-lt"/>
                <a:ea typeface="+mn-ea"/>
                <a:cs typeface="+mn-ea"/>
                <a:sym typeface="+mn-lt"/>
              </a:rPr>
              <a:t>的步长上的平均</a:t>
            </a:r>
            <a:r>
              <a:rPr lang="en-US" altLang="zh-CN" sz="1200" dirty="0" err="1">
                <a:solidFill>
                  <a:schemeClr val="bg1"/>
                </a:solidFill>
                <a:latin typeface="+mn-lt"/>
                <a:ea typeface="+mn-ea"/>
                <a:cs typeface="+mn-ea"/>
                <a:sym typeface="+mn-lt"/>
              </a:rPr>
              <a:t>mAP</a:t>
            </a:r>
            <a:r>
              <a:rPr lang="zh-CN" altLang="en-US" sz="1200" dirty="0">
                <a:solidFill>
                  <a:schemeClr val="bg1"/>
                </a:solidFill>
                <a:latin typeface="+mn-lt"/>
                <a:ea typeface="+mn-ea"/>
                <a:cs typeface="+mn-ea"/>
                <a:sym typeface="+mn-lt"/>
              </a:rPr>
              <a:t>。</a:t>
            </a:r>
          </a:p>
        </p:txBody>
      </p:sp>
      <p:sp>
        <p:nvSpPr>
          <p:cNvPr id="9" name="quotation-mark_32371"/>
          <p:cNvSpPr>
            <a:spLocks noChangeAspect="1"/>
          </p:cNvSpPr>
          <p:nvPr/>
        </p:nvSpPr>
        <p:spPr bwMode="auto">
          <a:xfrm>
            <a:off x="7802519" y="2047427"/>
            <a:ext cx="465456" cy="432000"/>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6564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MG_256">
            <a:extLst>
              <a:ext uri="{FF2B5EF4-FFF2-40B4-BE49-F238E27FC236}">
                <a16:creationId xmlns:a16="http://schemas.microsoft.com/office/drawing/2014/main" id="{CF9B33BB-CAD6-9A6A-2CE8-1EB22E059150}"/>
              </a:ext>
            </a:extLst>
          </p:cNvPr>
          <p:cNvPicPr>
            <a:picLocks noChangeAspect="1"/>
          </p:cNvPicPr>
          <p:nvPr/>
        </p:nvPicPr>
        <p:blipFill rotWithShape="1">
          <a:blip r:embed="rId3"/>
          <a:srcRect l="20101" r="15509"/>
          <a:stretch/>
        </p:blipFill>
        <p:spPr>
          <a:xfrm>
            <a:off x="540530" y="2083678"/>
            <a:ext cx="3134032" cy="2628080"/>
          </a:xfrm>
          <a:prstGeom prst="rect">
            <a:avLst/>
          </a:prstGeom>
          <a:noFill/>
          <a:ln w="9525">
            <a:noFill/>
          </a:ln>
        </p:spPr>
      </p:pic>
      <p:sp>
        <p:nvSpPr>
          <p:cNvPr id="3" name="矩形 2"/>
          <p:cNvSpPr/>
          <p:nvPr/>
        </p:nvSpPr>
        <p:spPr>
          <a:xfrm>
            <a:off x="4302046" y="2083678"/>
            <a:ext cx="2628079" cy="262808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104273" y="2083678"/>
            <a:ext cx="4580695" cy="262808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57E78"/>
              </a:solidFill>
              <a:cs typeface="+mn-ea"/>
              <a:sym typeface="+mn-lt"/>
            </a:endParaRPr>
          </a:p>
        </p:txBody>
      </p:sp>
      <p:sp>
        <p:nvSpPr>
          <p:cNvPr id="7" name="1"/>
          <p:cNvSpPr txBox="1">
            <a:spLocks noChangeArrowheads="1"/>
          </p:cNvSpPr>
          <p:nvPr/>
        </p:nvSpPr>
        <p:spPr bwMode="auto">
          <a:xfrm>
            <a:off x="1103217" y="5085984"/>
            <a:ext cx="9985566" cy="32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600" dirty="0">
                <a:solidFill>
                  <a:schemeClr val="tx1">
                    <a:lumMod val="75000"/>
                    <a:lumOff val="25000"/>
                  </a:schemeClr>
                </a:solidFill>
                <a:latin typeface="+mn-lt"/>
                <a:ea typeface="+mn-ea"/>
                <a:cs typeface="+mn-ea"/>
                <a:sym typeface="+mn-lt"/>
              </a:rPr>
              <a:t>经检验，视频以及打开摄像头实时监测功能也有良好效果。</a:t>
            </a:r>
          </a:p>
        </p:txBody>
      </p:sp>
      <p:sp>
        <p:nvSpPr>
          <p:cNvPr id="11" name="文本框 10"/>
          <p:cNvSpPr txBox="1"/>
          <p:nvPr/>
        </p:nvSpPr>
        <p:spPr>
          <a:xfrm>
            <a:off x="7303080" y="2658195"/>
            <a:ext cx="2743497" cy="46166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bg1"/>
                </a:solidFill>
                <a:cs typeface="+mn-ea"/>
                <a:sym typeface="+mn-lt"/>
              </a:rPr>
              <a:t>pyqt5</a:t>
            </a:r>
            <a:r>
              <a:rPr lang="zh-CN" altLang="en-US" sz="2400" b="1" dirty="0">
                <a:solidFill>
                  <a:schemeClr val="bg1"/>
                </a:solidFill>
                <a:cs typeface="+mn-ea"/>
                <a:sym typeface="+mn-lt"/>
              </a:rPr>
              <a:t>工具窗口实现</a:t>
            </a:r>
          </a:p>
        </p:txBody>
      </p:sp>
      <p:sp>
        <p:nvSpPr>
          <p:cNvPr id="12" name="1"/>
          <p:cNvSpPr txBox="1">
            <a:spLocks noChangeArrowheads="1"/>
          </p:cNvSpPr>
          <p:nvPr/>
        </p:nvSpPr>
        <p:spPr bwMode="auto">
          <a:xfrm>
            <a:off x="7421364" y="3193056"/>
            <a:ext cx="4018936"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最后构建可视化测试界面，使用</a:t>
            </a:r>
            <a:r>
              <a:rPr lang="en-US" altLang="zh-CN" sz="1400" dirty="0">
                <a:solidFill>
                  <a:schemeClr val="bg1"/>
                </a:solidFill>
                <a:latin typeface="+mn-lt"/>
                <a:ea typeface="+mn-ea"/>
                <a:cs typeface="+mn-ea"/>
                <a:sym typeface="+mn-lt"/>
              </a:rPr>
              <a:t>pyqt5</a:t>
            </a:r>
            <a:r>
              <a:rPr lang="zh-CN" altLang="en-US" sz="1400" dirty="0">
                <a:solidFill>
                  <a:schemeClr val="bg1"/>
                </a:solidFill>
                <a:latin typeface="+mn-lt"/>
                <a:ea typeface="+mn-ea"/>
                <a:cs typeface="+mn-ea"/>
                <a:sym typeface="+mn-lt"/>
              </a:rPr>
              <a:t>进行窗口实现，可以选择模型，检测图片、视频以及打开摄像头实时监测。</a:t>
            </a:r>
          </a:p>
        </p:txBody>
      </p:sp>
      <p:sp>
        <p:nvSpPr>
          <p:cNvPr id="13" name="PA_文本框 2"/>
          <p:cNvSpPr txBox="1"/>
          <p:nvPr>
            <p:custDataLst>
              <p:tags r:id="rId1"/>
            </p:custDataLst>
          </p:nvPr>
        </p:nvSpPr>
        <p:spPr>
          <a:xfrm>
            <a:off x="4644816" y="644662"/>
            <a:ext cx="2902367" cy="64126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pPr lvl="0">
              <a:defRPr/>
            </a:pPr>
            <a:r>
              <a:rPr lang="zh-CN" altLang="en-US" sz="3200" dirty="0">
                <a:solidFill>
                  <a:srgbClr val="608274"/>
                </a:solidFill>
                <a:latin typeface="+mn-lt"/>
                <a:ea typeface="+mn-ea"/>
                <a:cs typeface="+mn-ea"/>
                <a:sym typeface="+mn-lt"/>
              </a:rPr>
              <a:t>实验结果分析</a:t>
            </a:r>
          </a:p>
        </p:txBody>
      </p:sp>
      <p:pic>
        <p:nvPicPr>
          <p:cNvPr id="6" name="图片 5">
            <a:extLst>
              <a:ext uri="{FF2B5EF4-FFF2-40B4-BE49-F238E27FC236}">
                <a16:creationId xmlns:a16="http://schemas.microsoft.com/office/drawing/2014/main" id="{201271D0-57E1-F453-AC4B-BD9D5293D824}"/>
              </a:ext>
            </a:extLst>
          </p:cNvPr>
          <p:cNvPicPr>
            <a:picLocks noChangeAspect="1"/>
          </p:cNvPicPr>
          <p:nvPr/>
        </p:nvPicPr>
        <p:blipFill>
          <a:blip r:embed="rId5"/>
          <a:stretch>
            <a:fillRect/>
          </a:stretch>
        </p:blipFill>
        <p:spPr>
          <a:xfrm>
            <a:off x="3731183" y="2083678"/>
            <a:ext cx="3316469" cy="2628080"/>
          </a:xfrm>
          <a:prstGeom prst="rect">
            <a:avLst/>
          </a:prstGeom>
          <a:noFill/>
          <a:ln>
            <a:noFill/>
          </a:ln>
        </p:spPr>
      </p:pic>
    </p:spTree>
    <p:extLst>
      <p:ext uri="{BB962C8B-B14F-4D97-AF65-F5344CB8AC3E}">
        <p14:creationId xmlns:p14="http://schemas.microsoft.com/office/powerpoint/2010/main" val="299567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Project Conclusions &amp; Algorithm Improvements</a:t>
            </a:r>
          </a:p>
        </p:txBody>
      </p:sp>
      <p:sp>
        <p:nvSpPr>
          <p:cNvPr id="17" name="PA_文本框 2"/>
          <p:cNvSpPr txBox="1"/>
          <p:nvPr>
            <p:custDataLst>
              <p:tags r:id="rId1"/>
            </p:custDataLst>
          </p:nvPr>
        </p:nvSpPr>
        <p:spPr>
          <a:xfrm>
            <a:off x="2362445" y="2517401"/>
            <a:ext cx="7469206" cy="1122167"/>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项目结论</a:t>
            </a:r>
            <a:r>
              <a:rPr lang="en-US" altLang="zh-CN" dirty="0">
                <a:latin typeface="+mn-lt"/>
                <a:ea typeface="+mn-ea"/>
                <a:cs typeface="+mn-ea"/>
                <a:sym typeface="+mn-lt"/>
              </a:rPr>
              <a:t>&amp;</a:t>
            </a:r>
            <a:r>
              <a:rPr lang="zh-CN" altLang="en-US" dirty="0">
                <a:latin typeface="+mn-lt"/>
                <a:ea typeface="+mn-ea"/>
                <a:cs typeface="+mn-ea"/>
                <a:sym typeface="+mn-lt"/>
              </a:rPr>
              <a:t>算法改进</a:t>
            </a:r>
            <a:endParaRPr lang="en-US" dirty="0">
              <a:latin typeface="+mn-lt"/>
              <a:ea typeface="+mn-ea"/>
              <a:cs typeface="+mn-ea"/>
              <a:sym typeface="+mn-lt"/>
            </a:endParaRP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PART.04</a:t>
            </a:r>
            <a:endParaRPr lang="zh-CN" altLang="en-US" sz="1600" dirty="0">
              <a:solidFill>
                <a:schemeClr val="bg1"/>
              </a:solidFill>
              <a:cs typeface="+mn-ea"/>
              <a:sym typeface="+mn-lt"/>
            </a:endParaRPr>
          </a:p>
        </p:txBody>
      </p:sp>
      <p:sp>
        <p:nvSpPr>
          <p:cNvPr id="20" name="文本框 19"/>
          <p:cNvSpPr txBox="1"/>
          <p:nvPr/>
        </p:nvSpPr>
        <p:spPr>
          <a:xfrm>
            <a:off x="2380645" y="3652845"/>
            <a:ext cx="7388990" cy="339837"/>
          </a:xfrm>
          <a:prstGeom prst="rect">
            <a:avLst/>
          </a:prstGeom>
          <a:noFill/>
        </p:spPr>
        <p:txBody>
          <a:bodyPr wrap="square" rtlCol="0">
            <a:spAutoFit/>
          </a:bodyPr>
          <a:lstStyle/>
          <a:p>
            <a:pPr algn="ctr">
              <a:lnSpc>
                <a:spcPct val="150000"/>
              </a:lnSpc>
            </a:pPr>
            <a:r>
              <a:rPr lang="zh-CN" altLang="en-US" sz="1200" dirty="0">
                <a:solidFill>
                  <a:schemeClr val="tx1">
                    <a:lumMod val="50000"/>
                    <a:lumOff val="50000"/>
                  </a:schemeClr>
                </a:solidFill>
                <a:cs typeface="+mn-ea"/>
                <a:sym typeface="+mn-lt"/>
              </a:rPr>
              <a:t>项目结论和算法改进</a:t>
            </a:r>
            <a:endParaRPr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0248AF9-00AC-45C9-E555-7A3B9EBE0E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77" b="7972"/>
          <a:stretch/>
        </p:blipFill>
        <p:spPr>
          <a:xfrm>
            <a:off x="-1" y="-1"/>
            <a:ext cx="4716379" cy="6858001"/>
          </a:xfrm>
          <a:prstGeom prst="rect">
            <a:avLst/>
          </a:prstGeom>
        </p:spPr>
      </p:pic>
      <p:sp>
        <p:nvSpPr>
          <p:cNvPr id="5" name="矩形 4"/>
          <p:cNvSpPr/>
          <p:nvPr/>
        </p:nvSpPr>
        <p:spPr>
          <a:xfrm>
            <a:off x="1463040" y="3792354"/>
            <a:ext cx="10530038" cy="2310063"/>
          </a:xfrm>
          <a:prstGeom prst="rect">
            <a:avLst/>
          </a:prstGeom>
          <a:solidFill>
            <a:srgbClr val="6082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1"/>
          <p:cNvSpPr txBox="1">
            <a:spLocks noChangeArrowheads="1"/>
          </p:cNvSpPr>
          <p:nvPr/>
        </p:nvSpPr>
        <p:spPr bwMode="auto">
          <a:xfrm flipH="1">
            <a:off x="1940429" y="4160061"/>
            <a:ext cx="23927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b="1" dirty="0">
                <a:solidFill>
                  <a:schemeClr val="bg1"/>
                </a:solidFill>
                <a:latin typeface="+mn-lt"/>
                <a:ea typeface="+mn-ea"/>
                <a:cs typeface="+mn-ea"/>
                <a:sym typeface="+mn-lt"/>
              </a:rPr>
              <a:t>算法改进的基本思想</a:t>
            </a:r>
            <a:endParaRPr lang="en-US" altLang="zh-CN" sz="2000" b="1" dirty="0">
              <a:solidFill>
                <a:schemeClr val="bg1"/>
              </a:solidFill>
              <a:latin typeface="+mn-lt"/>
              <a:ea typeface="+mn-ea"/>
              <a:cs typeface="+mn-ea"/>
              <a:sym typeface="+mn-lt"/>
            </a:endParaRPr>
          </a:p>
        </p:txBody>
      </p:sp>
      <p:sp>
        <p:nvSpPr>
          <p:cNvPr id="7" name="1"/>
          <p:cNvSpPr txBox="1">
            <a:spLocks noChangeArrowheads="1"/>
          </p:cNvSpPr>
          <p:nvPr/>
        </p:nvSpPr>
        <p:spPr bwMode="auto">
          <a:xfrm flipH="1">
            <a:off x="1940429" y="4572172"/>
            <a:ext cx="9575260" cy="107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200" dirty="0">
                <a:solidFill>
                  <a:schemeClr val="bg1"/>
                </a:solidFill>
                <a:latin typeface="+mn-lt"/>
                <a:ea typeface="+mn-ea"/>
                <a:cs typeface="+mn-ea"/>
                <a:sym typeface="+mn-lt"/>
              </a:rPr>
              <a:t>         YOLOv8</a:t>
            </a:r>
            <a:r>
              <a:rPr lang="zh-CN" altLang="en-US" sz="1200" dirty="0">
                <a:solidFill>
                  <a:schemeClr val="bg1"/>
                </a:solidFill>
                <a:latin typeface="+mn-lt"/>
                <a:ea typeface="+mn-ea"/>
                <a:cs typeface="+mn-ea"/>
                <a:sym typeface="+mn-lt"/>
              </a:rPr>
              <a:t>模型存在参数量过大的问题，可以对其进行轻量化改进，如高良鹏团队在</a:t>
            </a:r>
            <a:r>
              <a:rPr lang="en-US" altLang="zh-CN" sz="1200" dirty="0">
                <a:solidFill>
                  <a:schemeClr val="bg1"/>
                </a:solidFill>
                <a:latin typeface="+mn-lt"/>
                <a:ea typeface="+mn-ea"/>
                <a:cs typeface="+mn-ea"/>
                <a:sym typeface="+mn-lt"/>
              </a:rPr>
              <a:t>Neck</a:t>
            </a:r>
            <a:r>
              <a:rPr lang="zh-CN" altLang="en-US" sz="1200" dirty="0">
                <a:solidFill>
                  <a:schemeClr val="bg1"/>
                </a:solidFill>
                <a:latin typeface="+mn-lt"/>
                <a:ea typeface="+mn-ea"/>
                <a:cs typeface="+mn-ea"/>
                <a:sym typeface="+mn-lt"/>
              </a:rPr>
              <a:t>部分采用</a:t>
            </a:r>
            <a:r>
              <a:rPr lang="en-US" altLang="zh-CN" sz="1200" dirty="0">
                <a:solidFill>
                  <a:schemeClr val="bg1"/>
                </a:solidFill>
                <a:latin typeface="+mn-lt"/>
                <a:ea typeface="+mn-ea"/>
                <a:cs typeface="+mn-ea"/>
                <a:sym typeface="+mn-lt"/>
              </a:rPr>
              <a:t>C2f-Faster</a:t>
            </a:r>
            <a:r>
              <a:rPr lang="zh-CN" altLang="en-US" sz="1200" dirty="0">
                <a:solidFill>
                  <a:schemeClr val="bg1"/>
                </a:solidFill>
                <a:latin typeface="+mn-lt"/>
                <a:ea typeface="+mn-ea"/>
                <a:cs typeface="+mn-ea"/>
                <a:sym typeface="+mn-lt"/>
              </a:rPr>
              <a:t>模块（</a:t>
            </a:r>
            <a:r>
              <a:rPr lang="en-US" altLang="zh-CN" sz="1200" dirty="0">
                <a:solidFill>
                  <a:schemeClr val="bg1"/>
                </a:solidFill>
                <a:latin typeface="+mn-lt"/>
                <a:ea typeface="+mn-ea"/>
                <a:cs typeface="+mn-ea"/>
                <a:sym typeface="+mn-lt"/>
              </a:rPr>
              <a:t>C2f</a:t>
            </a:r>
            <a:r>
              <a:rPr lang="zh-CN" altLang="en-US" sz="1200" dirty="0">
                <a:solidFill>
                  <a:schemeClr val="bg1"/>
                </a:solidFill>
                <a:latin typeface="+mn-lt"/>
                <a:ea typeface="+mn-ea"/>
                <a:cs typeface="+mn-ea"/>
                <a:sym typeface="+mn-lt"/>
              </a:rPr>
              <a:t>和</a:t>
            </a:r>
            <a:r>
              <a:rPr lang="en-US" altLang="zh-CN" sz="1200" dirty="0" err="1">
                <a:solidFill>
                  <a:schemeClr val="bg1"/>
                </a:solidFill>
                <a:latin typeface="+mn-lt"/>
                <a:ea typeface="+mn-ea"/>
                <a:cs typeface="+mn-ea"/>
                <a:sym typeface="+mn-lt"/>
              </a:rPr>
              <a:t>FasterNet</a:t>
            </a:r>
            <a:r>
              <a:rPr lang="zh-CN" altLang="en-US" sz="1200" dirty="0">
                <a:solidFill>
                  <a:schemeClr val="bg1"/>
                </a:solidFill>
                <a:latin typeface="+mn-lt"/>
                <a:ea typeface="+mn-ea"/>
                <a:cs typeface="+mn-ea"/>
                <a:sym typeface="+mn-lt"/>
              </a:rPr>
              <a:t>的高效融合）来优化</a:t>
            </a:r>
            <a:r>
              <a:rPr lang="en-US" altLang="zh-CN" sz="1200" dirty="0">
                <a:solidFill>
                  <a:schemeClr val="bg1"/>
                </a:solidFill>
                <a:latin typeface="+mn-lt"/>
                <a:ea typeface="+mn-ea"/>
                <a:cs typeface="+mn-ea"/>
                <a:sym typeface="+mn-lt"/>
              </a:rPr>
              <a:t>YOLOv8n</a:t>
            </a:r>
            <a:r>
              <a:rPr lang="zh-CN" altLang="en-US" sz="1200" dirty="0">
                <a:solidFill>
                  <a:schemeClr val="bg1"/>
                </a:solidFill>
                <a:latin typeface="+mn-lt"/>
                <a:ea typeface="+mn-ea"/>
                <a:cs typeface="+mn-ea"/>
                <a:sym typeface="+mn-lt"/>
              </a:rPr>
              <a:t>网络结构，降低模型参数量及模型大小，这是一个可行的方法，能够解决模型体积大、不宜部署等问题。</a:t>
            </a:r>
          </a:p>
          <a:p>
            <a:pPr>
              <a:lnSpc>
                <a:spcPct val="150000"/>
              </a:lnSpc>
            </a:pPr>
            <a:r>
              <a:rPr lang="zh-CN" altLang="en-US" sz="1200" dirty="0">
                <a:solidFill>
                  <a:schemeClr val="bg1"/>
                </a:solidFill>
                <a:latin typeface="+mn-lt"/>
                <a:ea typeface="+mn-ea"/>
                <a:cs typeface="+mn-ea"/>
                <a:sym typeface="+mn-lt"/>
              </a:rPr>
              <a:t>        在特征提取上，还可以在模型主干网络上引入注意力机制，实现更好的多尺度感知和空间感知，增强模型的特征提取能力。对于不易检测的小目标，可以二外设计检测层，结合不同尺度的特征信息、保留更多细节，提高对小目标的检测能力。</a:t>
            </a:r>
          </a:p>
        </p:txBody>
      </p:sp>
      <p:sp>
        <p:nvSpPr>
          <p:cNvPr id="13" name="1"/>
          <p:cNvSpPr txBox="1">
            <a:spLocks noChangeArrowheads="1"/>
          </p:cNvSpPr>
          <p:nvPr/>
        </p:nvSpPr>
        <p:spPr bwMode="auto">
          <a:xfrm>
            <a:off x="5192167" y="1207328"/>
            <a:ext cx="6643414" cy="206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300" dirty="0">
                <a:solidFill>
                  <a:schemeClr val="tx1">
                    <a:lumMod val="65000"/>
                    <a:lumOff val="35000"/>
                  </a:schemeClr>
                </a:solidFill>
                <a:latin typeface="+mn-lt"/>
                <a:ea typeface="+mn-ea"/>
                <a:cs typeface="+mn-ea"/>
                <a:sym typeface="+mn-lt"/>
              </a:rPr>
              <a:t>         本项目使用搜集到的数据集对</a:t>
            </a:r>
            <a:r>
              <a:rPr lang="en-US" altLang="zh-CN" sz="1300" dirty="0">
                <a:solidFill>
                  <a:schemeClr val="tx1">
                    <a:lumMod val="65000"/>
                    <a:lumOff val="35000"/>
                  </a:schemeClr>
                </a:solidFill>
                <a:latin typeface="+mn-lt"/>
                <a:ea typeface="+mn-ea"/>
                <a:cs typeface="+mn-ea"/>
                <a:sym typeface="+mn-lt"/>
              </a:rPr>
              <a:t>VOLOv8</a:t>
            </a:r>
            <a:r>
              <a:rPr lang="zh-CN" altLang="en-US" sz="1300" dirty="0">
                <a:solidFill>
                  <a:schemeClr val="tx1">
                    <a:lumMod val="65000"/>
                    <a:lumOff val="35000"/>
                  </a:schemeClr>
                </a:solidFill>
                <a:latin typeface="+mn-lt"/>
                <a:ea typeface="+mn-ea"/>
                <a:cs typeface="+mn-ea"/>
                <a:sym typeface="+mn-lt"/>
              </a:rPr>
              <a:t>模型进行训练和预测，实现无人机视角下对地面物体和建筑设施等目标的识别和检测，并在此基础上进行算法改进。针对空对地目标检测的特性，从网络结构、损失函数、训练策略等方面对</a:t>
            </a:r>
            <a:r>
              <a:rPr lang="en-US" altLang="zh-CN" sz="1300" dirty="0">
                <a:solidFill>
                  <a:schemeClr val="tx1">
                    <a:lumMod val="65000"/>
                    <a:lumOff val="35000"/>
                  </a:schemeClr>
                </a:solidFill>
                <a:latin typeface="+mn-lt"/>
                <a:ea typeface="+mn-ea"/>
                <a:cs typeface="+mn-ea"/>
                <a:sym typeface="+mn-lt"/>
              </a:rPr>
              <a:t>YOLOv8</a:t>
            </a:r>
            <a:r>
              <a:rPr lang="zh-CN" altLang="en-US" sz="1300" dirty="0">
                <a:solidFill>
                  <a:schemeClr val="tx1">
                    <a:lumMod val="65000"/>
                    <a:lumOff val="35000"/>
                  </a:schemeClr>
                </a:solidFill>
                <a:latin typeface="+mn-lt"/>
                <a:ea typeface="+mn-ea"/>
                <a:cs typeface="+mn-ea"/>
                <a:sym typeface="+mn-lt"/>
              </a:rPr>
              <a:t>算法进行优化和改进，提升检测精度和速度。同时，结合</a:t>
            </a:r>
            <a:r>
              <a:rPr lang="en-US" altLang="zh-CN" sz="1300" dirty="0" err="1">
                <a:solidFill>
                  <a:schemeClr val="tx1">
                    <a:lumMod val="65000"/>
                    <a:lumOff val="35000"/>
                  </a:schemeClr>
                </a:solidFill>
                <a:latin typeface="+mn-lt"/>
                <a:ea typeface="+mn-ea"/>
                <a:cs typeface="+mn-ea"/>
                <a:sym typeface="+mn-lt"/>
              </a:rPr>
              <a:t>pyqt</a:t>
            </a:r>
            <a:r>
              <a:rPr lang="zh-CN" altLang="en-US" sz="1300" dirty="0">
                <a:solidFill>
                  <a:schemeClr val="tx1">
                    <a:lumMod val="65000"/>
                    <a:lumOff val="35000"/>
                  </a:schemeClr>
                </a:solidFill>
                <a:latin typeface="+mn-lt"/>
                <a:ea typeface="+mn-ea"/>
                <a:cs typeface="+mn-ea"/>
                <a:sym typeface="+mn-lt"/>
              </a:rPr>
              <a:t>等工具，进一步实现视频的实时监测。</a:t>
            </a:r>
          </a:p>
          <a:p>
            <a:pPr>
              <a:lnSpc>
                <a:spcPct val="150000"/>
              </a:lnSpc>
            </a:pPr>
            <a:r>
              <a:rPr lang="zh-CN" altLang="en-US" sz="1300" dirty="0">
                <a:solidFill>
                  <a:schemeClr val="tx1">
                    <a:lumMod val="65000"/>
                    <a:lumOff val="35000"/>
                  </a:schemeClr>
                </a:solidFill>
                <a:latin typeface="+mn-lt"/>
                <a:ea typeface="+mn-ea"/>
                <a:cs typeface="+mn-ea"/>
                <a:sym typeface="+mn-lt"/>
              </a:rPr>
              <a:t>         经实验验证，改进后的</a:t>
            </a:r>
            <a:r>
              <a:rPr lang="en-US" altLang="zh-CN" sz="1300" dirty="0">
                <a:solidFill>
                  <a:schemeClr val="tx1">
                    <a:lumMod val="65000"/>
                    <a:lumOff val="35000"/>
                  </a:schemeClr>
                </a:solidFill>
                <a:latin typeface="+mn-lt"/>
                <a:ea typeface="+mn-ea"/>
                <a:cs typeface="+mn-ea"/>
                <a:sym typeface="+mn-lt"/>
              </a:rPr>
              <a:t>YOLOv8</a:t>
            </a:r>
            <a:r>
              <a:rPr lang="zh-CN" altLang="en-US" sz="1300" dirty="0">
                <a:solidFill>
                  <a:schemeClr val="tx1">
                    <a:lumMod val="65000"/>
                    <a:lumOff val="35000"/>
                  </a:schemeClr>
                </a:solidFill>
                <a:latin typeface="+mn-lt"/>
                <a:ea typeface="+mn-ea"/>
                <a:cs typeface="+mn-ea"/>
                <a:sym typeface="+mn-lt"/>
              </a:rPr>
              <a:t>模型可以很好地应用于无人机空对地目标检测问题，识别效率高、成本低、操作简便。在模型具体应用时，仅使用</a:t>
            </a:r>
            <a:r>
              <a:rPr lang="en-US" altLang="zh-CN" sz="1300" dirty="0">
                <a:solidFill>
                  <a:schemeClr val="tx1">
                    <a:lumMod val="65000"/>
                    <a:lumOff val="35000"/>
                  </a:schemeClr>
                </a:solidFill>
                <a:latin typeface="+mn-lt"/>
                <a:ea typeface="+mn-ea"/>
                <a:cs typeface="+mn-ea"/>
                <a:sym typeface="+mn-lt"/>
              </a:rPr>
              <a:t>CPU</a:t>
            </a:r>
            <a:r>
              <a:rPr lang="zh-CN" altLang="en-US" sz="1300" dirty="0">
                <a:solidFill>
                  <a:schemeClr val="tx1">
                    <a:lumMod val="65000"/>
                    <a:lumOff val="35000"/>
                  </a:schemeClr>
                </a:solidFill>
                <a:latin typeface="+mn-lt"/>
                <a:ea typeface="+mn-ea"/>
                <a:cs typeface="+mn-ea"/>
                <a:sym typeface="+mn-lt"/>
              </a:rPr>
              <a:t>进行训练时速度很慢，可以借助</a:t>
            </a:r>
            <a:r>
              <a:rPr lang="en-US" altLang="zh-CN" sz="1300" dirty="0">
                <a:solidFill>
                  <a:schemeClr val="tx1">
                    <a:lumMod val="65000"/>
                    <a:lumOff val="35000"/>
                  </a:schemeClr>
                </a:solidFill>
                <a:latin typeface="+mn-lt"/>
                <a:ea typeface="+mn-ea"/>
                <a:cs typeface="+mn-ea"/>
                <a:sym typeface="+mn-lt"/>
              </a:rPr>
              <a:t>GPU</a:t>
            </a:r>
            <a:r>
              <a:rPr lang="zh-CN" altLang="en-US" sz="1300" dirty="0">
                <a:solidFill>
                  <a:schemeClr val="tx1">
                    <a:lumMod val="65000"/>
                    <a:lumOff val="35000"/>
                  </a:schemeClr>
                </a:solidFill>
                <a:latin typeface="+mn-lt"/>
                <a:ea typeface="+mn-ea"/>
                <a:cs typeface="+mn-ea"/>
                <a:sym typeface="+mn-lt"/>
              </a:rPr>
              <a:t>提高训练速度；通过调整</a:t>
            </a:r>
            <a:r>
              <a:rPr lang="en-US" altLang="zh-CN" sz="1300" dirty="0">
                <a:solidFill>
                  <a:schemeClr val="tx1">
                    <a:lumMod val="65000"/>
                    <a:lumOff val="35000"/>
                  </a:schemeClr>
                </a:solidFill>
                <a:latin typeface="+mn-lt"/>
                <a:ea typeface="+mn-ea"/>
                <a:cs typeface="+mn-ea"/>
                <a:sym typeface="+mn-lt"/>
              </a:rPr>
              <a:t>epoch</a:t>
            </a:r>
            <a:r>
              <a:rPr lang="zh-CN" altLang="en-US" sz="1300" dirty="0">
                <a:solidFill>
                  <a:schemeClr val="tx1">
                    <a:lumMod val="65000"/>
                    <a:lumOff val="35000"/>
                  </a:schemeClr>
                </a:solidFill>
                <a:latin typeface="+mn-lt"/>
                <a:ea typeface="+mn-ea"/>
                <a:cs typeface="+mn-ea"/>
                <a:sym typeface="+mn-lt"/>
              </a:rPr>
              <a:t>的值，有助于解决欠拟合与过拟合的问题。</a:t>
            </a:r>
          </a:p>
        </p:txBody>
      </p:sp>
      <p:sp>
        <p:nvSpPr>
          <p:cNvPr id="17" name="PA_文本框 2"/>
          <p:cNvSpPr txBox="1"/>
          <p:nvPr>
            <p:custDataLst>
              <p:tags r:id="rId1"/>
            </p:custDataLst>
          </p:nvPr>
        </p:nvSpPr>
        <p:spPr>
          <a:xfrm>
            <a:off x="5069370" y="514673"/>
            <a:ext cx="3912399" cy="64158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zh-CN" altLang="en-US" sz="3200" dirty="0">
                <a:solidFill>
                  <a:srgbClr val="608274"/>
                </a:solidFill>
                <a:latin typeface="+mn-lt"/>
                <a:ea typeface="+mn-ea"/>
                <a:cs typeface="+mn-ea"/>
                <a:sym typeface="+mn-lt"/>
              </a:rPr>
              <a:t>项目主要思想及结论</a:t>
            </a:r>
          </a:p>
        </p:txBody>
      </p:sp>
    </p:spTree>
    <p:extLst>
      <p:ext uri="{BB962C8B-B14F-4D97-AF65-F5344CB8AC3E}">
        <p14:creationId xmlns:p14="http://schemas.microsoft.com/office/powerpoint/2010/main" val="82303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454400" y="2014736"/>
            <a:ext cx="5333286" cy="463397"/>
          </a:xfrm>
          <a:prstGeom prst="rect">
            <a:avLst/>
          </a:prstGeom>
          <a:noFill/>
        </p:spPr>
        <p:txBody>
          <a:bodyPr wrap="square" rtlCol="0">
            <a:spAutoFit/>
          </a:bodyPr>
          <a:lstStyle/>
          <a:p>
            <a:pPr algn="ctr">
              <a:lnSpc>
                <a:spcPct val="150000"/>
              </a:lnSpc>
            </a:pPr>
            <a:r>
              <a:rPr lang="zh-CN" altLang="en-US" spc="300" dirty="0">
                <a:solidFill>
                  <a:srgbClr val="608274"/>
                </a:solidFill>
                <a:cs typeface="+mn-ea"/>
                <a:sym typeface="+mn-lt"/>
              </a:rPr>
              <a:t>人工智能数学基础课程大项目结题汇报</a:t>
            </a:r>
            <a:endParaRPr lang="en-US" altLang="zh-CN" spc="300" dirty="0">
              <a:solidFill>
                <a:srgbClr val="608274"/>
              </a:solidFill>
              <a:cs typeface="+mn-ea"/>
              <a:sym typeface="+mn-lt"/>
            </a:endParaRPr>
          </a:p>
        </p:txBody>
      </p:sp>
      <p:sp>
        <p:nvSpPr>
          <p:cNvPr id="12" name="PA_文本框 2"/>
          <p:cNvSpPr txBox="1"/>
          <p:nvPr>
            <p:custDataLst>
              <p:tags r:id="rId1"/>
            </p:custDataLst>
          </p:nvPr>
        </p:nvSpPr>
        <p:spPr>
          <a:xfrm>
            <a:off x="2362445" y="2517401"/>
            <a:ext cx="7469206" cy="11215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6000" b="0" dirty="0">
                <a:solidFill>
                  <a:srgbClr val="608274"/>
                </a:solidFill>
                <a:latin typeface="+mn-lt"/>
                <a:ea typeface="+mn-ea"/>
                <a:cs typeface="+mn-ea"/>
                <a:sym typeface="+mn-lt"/>
              </a:rPr>
              <a:t>汇报完毕 感谢观看</a:t>
            </a:r>
            <a:endParaRPr lang="en-US" sz="6000" b="0" dirty="0">
              <a:solidFill>
                <a:srgbClr val="608274"/>
              </a:solidFill>
              <a:latin typeface="+mn-lt"/>
              <a:ea typeface="+mn-ea"/>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2">
            <a:extLst>
              <a:ext uri="{FF2B5EF4-FFF2-40B4-BE49-F238E27FC236}">
                <a16:creationId xmlns:a16="http://schemas.microsoft.com/office/drawing/2014/main" id="{C6086095-6EA7-54EB-3C35-94B809E2A89C}"/>
              </a:ext>
            </a:extLst>
          </p:cNvPr>
          <p:cNvSpPr/>
          <p:nvPr/>
        </p:nvSpPr>
        <p:spPr>
          <a:xfrm>
            <a:off x="4360608" y="4052963"/>
            <a:ext cx="3470786"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9" name="矩形 8">
            <a:extLst>
              <a:ext uri="{FF2B5EF4-FFF2-40B4-BE49-F238E27FC236}">
                <a16:creationId xmlns:a16="http://schemas.microsoft.com/office/drawing/2014/main" id="{C2905569-210A-74F3-AA40-74818C179527}"/>
              </a:ext>
            </a:extLst>
          </p:cNvPr>
          <p:cNvSpPr/>
          <p:nvPr/>
        </p:nvSpPr>
        <p:spPr>
          <a:xfrm>
            <a:off x="4466387" y="4078333"/>
            <a:ext cx="3259226" cy="338554"/>
          </a:xfrm>
          <a:prstGeom prst="rect">
            <a:avLst/>
          </a:prstGeom>
        </p:spPr>
        <p:txBody>
          <a:bodyPr wrap="none">
            <a:spAutoFit/>
          </a:bodyPr>
          <a:lstStyle/>
          <a:p>
            <a:pPr algn="ctr"/>
            <a:r>
              <a:rPr lang="zh-CN" altLang="en-US" sz="1600" b="1" dirty="0">
                <a:solidFill>
                  <a:schemeClr val="bg1"/>
                </a:solidFill>
                <a:cs typeface="+mn-ea"/>
                <a:sym typeface="+mn-lt"/>
              </a:rPr>
              <a:t>小组成员：刘子康 张文浩 张子鉴</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
          <p:cNvSpPr/>
          <p:nvPr/>
        </p:nvSpPr>
        <p:spPr>
          <a:xfrm>
            <a:off x="6222343" y="2429222"/>
            <a:ext cx="2408274" cy="3277773"/>
          </a:xfrm>
          <a:prstGeom prst="roundRect">
            <a:avLst>
              <a:gd name="adj" fmla="val 0"/>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任意多边形: 形状 2"/>
          <p:cNvSpPr/>
          <p:nvPr/>
        </p:nvSpPr>
        <p:spPr>
          <a:xfrm>
            <a:off x="8883295" y="2429222"/>
            <a:ext cx="2408274" cy="3277773"/>
          </a:xfrm>
          <a:prstGeom prst="roundRect">
            <a:avLst>
              <a:gd name="adj" fmla="val 0"/>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8" name="任意多边形: 形状 3"/>
          <p:cNvSpPr/>
          <p:nvPr/>
        </p:nvSpPr>
        <p:spPr>
          <a:xfrm>
            <a:off x="900434" y="2429222"/>
            <a:ext cx="2408274" cy="3277773"/>
          </a:xfrm>
          <a:prstGeom prst="roundRect">
            <a:avLst>
              <a:gd name="adj" fmla="val 0"/>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9" name="任意多边形: 形状 4"/>
          <p:cNvSpPr/>
          <p:nvPr/>
        </p:nvSpPr>
        <p:spPr>
          <a:xfrm>
            <a:off x="3561388" y="2429222"/>
            <a:ext cx="2408274" cy="3277773"/>
          </a:xfrm>
          <a:prstGeom prst="roundRect">
            <a:avLst>
              <a:gd name="adj" fmla="val 0"/>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0" name="文本框 19"/>
          <p:cNvSpPr txBox="1"/>
          <p:nvPr/>
        </p:nvSpPr>
        <p:spPr>
          <a:xfrm>
            <a:off x="7170641" y="2902688"/>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03</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1" name="直接连接符 20"/>
          <p:cNvCxnSpPr/>
          <p:nvPr/>
        </p:nvCxnSpPr>
        <p:spPr>
          <a:xfrm>
            <a:off x="7139982"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813246" y="2902688"/>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04</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3" name="直接连接符 22"/>
          <p:cNvCxnSpPr/>
          <p:nvPr/>
        </p:nvCxnSpPr>
        <p:spPr>
          <a:xfrm>
            <a:off x="9811830"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858358" y="2902688"/>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01</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5" name="直接连接符 24"/>
          <p:cNvCxnSpPr/>
          <p:nvPr/>
        </p:nvCxnSpPr>
        <p:spPr>
          <a:xfrm>
            <a:off x="1819343"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472090" y="2906713"/>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02</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7" name="直接连接符 26"/>
          <p:cNvCxnSpPr/>
          <p:nvPr/>
        </p:nvCxnSpPr>
        <p:spPr>
          <a:xfrm>
            <a:off x="4470674"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593080" y="3558616"/>
            <a:ext cx="1717137"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a:t>
            </a:r>
            <a:r>
              <a:rPr kumimoji="0" lang="zh-CN" altLang="en-US" sz="2800" b="1" i="0" u="none" strike="noStrike" kern="1200" cap="none" spc="0" normalizeH="0" baseline="0" noProof="0" dirty="0">
                <a:ln>
                  <a:noFill/>
                </a:ln>
                <a:solidFill>
                  <a:schemeClr val="bg1"/>
                </a:solidFill>
                <a:uLnTx/>
                <a:uFillTx/>
                <a:cs typeface="+mn-ea"/>
                <a:sym typeface="+mn-lt"/>
              </a:rPr>
              <a:t>实验设置</a:t>
            </a:r>
            <a:endParaRPr kumimoji="0" lang="en-US" altLang="zh-CN" sz="2800" b="1" i="0" u="none" strike="noStrike" kern="1200" cap="none" spc="0" normalizeH="0" baseline="0" noProof="0" dirty="0">
              <a:ln>
                <a:noFill/>
              </a:ln>
              <a:solidFill>
                <a:schemeClr val="bg1"/>
              </a:solidFill>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a:t>
            </a:r>
            <a:r>
              <a:rPr kumimoji="0" lang="zh-CN" altLang="en-US" sz="2800" b="1" i="0" u="none" strike="noStrike" kern="1200" cap="none" spc="0" normalizeH="0" baseline="0" noProof="0" dirty="0">
                <a:ln>
                  <a:noFill/>
                </a:ln>
                <a:solidFill>
                  <a:schemeClr val="bg1"/>
                </a:solidFill>
                <a:uLnTx/>
                <a:uFillTx/>
                <a:cs typeface="+mn-ea"/>
                <a:sym typeface="+mn-lt"/>
              </a:rPr>
              <a:t>结果分析</a:t>
            </a:r>
          </a:p>
        </p:txBody>
      </p:sp>
      <p:sp>
        <p:nvSpPr>
          <p:cNvPr id="30" name="矩形 29"/>
          <p:cNvSpPr/>
          <p:nvPr/>
        </p:nvSpPr>
        <p:spPr>
          <a:xfrm>
            <a:off x="9253555" y="3610100"/>
            <a:ext cx="1717137"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cs typeface="+mn-ea"/>
                <a:sym typeface="+mn-lt"/>
              </a:rPr>
              <a:t>·</a:t>
            </a:r>
            <a:r>
              <a:rPr lang="zh-CN" altLang="en-US" sz="2800" b="1" dirty="0">
                <a:solidFill>
                  <a:schemeClr val="bg1"/>
                </a:solidFill>
                <a:cs typeface="+mn-ea"/>
                <a:sym typeface="+mn-lt"/>
              </a:rPr>
              <a:t>项目结论</a:t>
            </a:r>
            <a:endParaRPr lang="en-US" altLang="zh-CN" sz="2800" b="1" dirty="0">
              <a:solidFill>
                <a:schemeClr val="bg1"/>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cs typeface="+mn-ea"/>
                <a:sym typeface="+mn-lt"/>
              </a:rPr>
              <a:t>·</a:t>
            </a:r>
            <a:r>
              <a:rPr lang="zh-CN" altLang="en-US" sz="2800" b="1" dirty="0">
                <a:solidFill>
                  <a:schemeClr val="bg1"/>
                </a:solidFill>
                <a:cs typeface="+mn-ea"/>
                <a:sym typeface="+mn-lt"/>
              </a:rPr>
              <a:t>算法改进</a:t>
            </a:r>
            <a:endParaRPr kumimoji="0" lang="zh-CN" altLang="en-US" sz="2800" b="1" i="0" u="none" strike="noStrike" kern="1200" cap="none" spc="0" normalizeH="0" baseline="0" noProof="0" dirty="0">
              <a:ln>
                <a:noFill/>
              </a:ln>
              <a:solidFill>
                <a:schemeClr val="bg1"/>
              </a:solidFill>
              <a:uLnTx/>
              <a:uFillTx/>
              <a:cs typeface="+mn-ea"/>
              <a:sym typeface="+mn-lt"/>
            </a:endParaRPr>
          </a:p>
        </p:txBody>
      </p:sp>
      <p:sp>
        <p:nvSpPr>
          <p:cNvPr id="32" name="矩形 31"/>
          <p:cNvSpPr/>
          <p:nvPr/>
        </p:nvSpPr>
        <p:spPr>
          <a:xfrm>
            <a:off x="1262492" y="3560276"/>
            <a:ext cx="1717137" cy="954107"/>
          </a:xfrm>
          <a:prstGeom prst="rect">
            <a:avLst/>
          </a:prstGeom>
        </p:spPr>
        <p:txBody>
          <a:bodyPr wrap="none">
            <a:spAutoFit/>
          </a:bodyPr>
          <a:lstStyle/>
          <a:p>
            <a:pPr lvl="0" algn="ctr">
              <a:defRPr/>
            </a:pPr>
            <a:r>
              <a:rPr lang="en-US" altLang="zh-CN" sz="2800" b="1" dirty="0">
                <a:solidFill>
                  <a:schemeClr val="bg1"/>
                </a:solidFill>
                <a:cs typeface="+mn-ea"/>
                <a:sym typeface="+mn-lt"/>
              </a:rPr>
              <a:t>·</a:t>
            </a:r>
            <a:r>
              <a:rPr lang="zh-CN" altLang="en-US" sz="2800" b="1" dirty="0">
                <a:solidFill>
                  <a:schemeClr val="bg1"/>
                </a:solidFill>
                <a:cs typeface="+mn-ea"/>
                <a:sym typeface="+mn-lt"/>
              </a:rPr>
              <a:t>研究现状</a:t>
            </a:r>
            <a:endParaRPr lang="en-US" altLang="zh-CN" sz="2800" b="1" dirty="0">
              <a:solidFill>
                <a:schemeClr val="bg1"/>
              </a:solidFill>
              <a:cs typeface="+mn-ea"/>
              <a:sym typeface="+mn-lt"/>
            </a:endParaRPr>
          </a:p>
          <a:p>
            <a:pPr lvl="0" algn="ctr">
              <a:defRPr/>
            </a:pPr>
            <a:r>
              <a:rPr lang="en-US" altLang="zh-CN" sz="2800" b="1" dirty="0">
                <a:solidFill>
                  <a:schemeClr val="bg1"/>
                </a:solidFill>
                <a:cs typeface="+mn-ea"/>
                <a:sym typeface="+mn-lt"/>
              </a:rPr>
              <a:t>·</a:t>
            </a:r>
            <a:r>
              <a:rPr lang="zh-CN" altLang="en-US" sz="2800" b="1" dirty="0">
                <a:solidFill>
                  <a:schemeClr val="bg1"/>
                </a:solidFill>
                <a:cs typeface="+mn-ea"/>
                <a:sym typeface="+mn-lt"/>
              </a:rPr>
              <a:t>发展趋势</a:t>
            </a:r>
          </a:p>
        </p:txBody>
      </p:sp>
      <p:sp>
        <p:nvSpPr>
          <p:cNvPr id="34" name="矩形 33"/>
          <p:cNvSpPr/>
          <p:nvPr/>
        </p:nvSpPr>
        <p:spPr>
          <a:xfrm>
            <a:off x="3894099" y="3560275"/>
            <a:ext cx="1717137"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cs typeface="+mn-ea"/>
                <a:sym typeface="+mn-lt"/>
              </a:rPr>
              <a:t>·</a:t>
            </a:r>
            <a:r>
              <a:rPr lang="zh-CN" altLang="en-US" sz="2800" b="1" dirty="0">
                <a:solidFill>
                  <a:schemeClr val="bg1"/>
                </a:solidFill>
                <a:cs typeface="+mn-ea"/>
                <a:sym typeface="+mn-lt"/>
              </a:rPr>
              <a:t>模型介绍</a:t>
            </a:r>
            <a:endParaRPr lang="en-US" altLang="zh-CN" sz="2800" b="1" dirty="0">
              <a:solidFill>
                <a:schemeClr val="bg1"/>
              </a:solidFill>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a:t>
            </a:r>
            <a:r>
              <a:rPr kumimoji="0" lang="zh-CN" altLang="en-US" sz="2800" b="1" i="0" u="none" strike="noStrike" kern="1200" cap="none" spc="0" normalizeH="0" baseline="0" noProof="0" dirty="0">
                <a:ln>
                  <a:noFill/>
                </a:ln>
                <a:solidFill>
                  <a:schemeClr val="bg1"/>
                </a:solidFill>
                <a:uLnTx/>
                <a:uFillTx/>
                <a:cs typeface="+mn-ea"/>
                <a:sym typeface="+mn-lt"/>
              </a:rPr>
              <a:t>算法思想</a:t>
            </a:r>
          </a:p>
        </p:txBody>
      </p:sp>
      <p:sp>
        <p:nvSpPr>
          <p:cNvPr id="36" name="文本框 35"/>
          <p:cNvSpPr txBox="1"/>
          <p:nvPr/>
        </p:nvSpPr>
        <p:spPr>
          <a:xfrm>
            <a:off x="5077001" y="746522"/>
            <a:ext cx="2037997" cy="923330"/>
          </a:xfrm>
          <a:prstGeom prst="rect">
            <a:avLst/>
          </a:prstGeom>
          <a:noFill/>
        </p:spPr>
        <p:txBody>
          <a:bodyPr wrap="square" rtlCol="0">
            <a:spAutoFit/>
          </a:bodyPr>
          <a:lstStyle/>
          <a:p>
            <a:pPr algn="ctr"/>
            <a:r>
              <a:rPr lang="zh-CN" altLang="en-US" sz="5400" dirty="0">
                <a:solidFill>
                  <a:srgbClr val="608274"/>
                </a:solidFill>
                <a:cs typeface="+mn-ea"/>
                <a:sym typeface="+mn-lt"/>
              </a:rPr>
              <a:t>目录</a:t>
            </a:r>
          </a:p>
        </p:txBody>
      </p:sp>
      <p:sp>
        <p:nvSpPr>
          <p:cNvPr id="37" name="文本框 36"/>
          <p:cNvSpPr txBox="1"/>
          <p:nvPr/>
        </p:nvSpPr>
        <p:spPr>
          <a:xfrm>
            <a:off x="5384109" y="1607973"/>
            <a:ext cx="1474582" cy="369332"/>
          </a:xfrm>
          <a:prstGeom prst="rect">
            <a:avLst/>
          </a:prstGeom>
          <a:noFill/>
        </p:spPr>
        <p:txBody>
          <a:bodyPr wrap="square" rtlCol="0">
            <a:spAutoFit/>
          </a:bodyPr>
          <a:lstStyle/>
          <a:p>
            <a:pPr lvl="0" algn="dist" defTabSz="609600">
              <a:defRPr/>
            </a:pPr>
            <a:r>
              <a:rPr kumimoji="1" lang="en-US" altLang="zh-CN" b="1" kern="0" dirty="0">
                <a:solidFill>
                  <a:schemeClr val="tx1">
                    <a:lumMod val="50000"/>
                    <a:lumOff val="50000"/>
                  </a:schemeClr>
                </a:solidFill>
                <a:cs typeface="+mn-ea"/>
                <a:sym typeface="+mn-lt"/>
              </a:rPr>
              <a:t>CONTENT</a:t>
            </a:r>
            <a:endParaRPr kumimoji="1" lang="zh-CN" altLang="en-US" b="1" kern="0" dirty="0">
              <a:solidFill>
                <a:schemeClr val="tx1">
                  <a:lumMod val="50000"/>
                  <a:lumOff val="50000"/>
                </a:schemeClr>
              </a:solidFill>
              <a:cs typeface="+mn-ea"/>
              <a:sym typeface="+mn-lt"/>
            </a:endParaRPr>
          </a:p>
        </p:txBody>
      </p:sp>
      <p:sp>
        <p:nvSpPr>
          <p:cNvPr id="38"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399" y="1998133"/>
            <a:ext cx="5350933"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Research Status &amp; Development Trends</a:t>
            </a:r>
          </a:p>
        </p:txBody>
      </p:sp>
      <p:sp>
        <p:nvSpPr>
          <p:cNvPr id="17" name="PA_文本框 2"/>
          <p:cNvSpPr txBox="1"/>
          <p:nvPr>
            <p:custDataLst>
              <p:tags r:id="rId1"/>
            </p:custDataLst>
          </p:nvPr>
        </p:nvSpPr>
        <p:spPr>
          <a:xfrm>
            <a:off x="2362445" y="2477347"/>
            <a:ext cx="7493920" cy="112216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6000" b="0" dirty="0">
                <a:solidFill>
                  <a:srgbClr val="608274"/>
                </a:solidFill>
                <a:latin typeface="+mn-lt"/>
                <a:ea typeface="+mn-ea"/>
                <a:cs typeface="+mn-ea"/>
                <a:sym typeface="+mn-lt"/>
              </a:rPr>
              <a:t>研究现状</a:t>
            </a:r>
            <a:r>
              <a:rPr lang="en-US" altLang="zh-CN" sz="6000" b="0" dirty="0">
                <a:solidFill>
                  <a:srgbClr val="608274"/>
                </a:solidFill>
                <a:latin typeface="+mn-lt"/>
                <a:ea typeface="+mn-ea"/>
                <a:cs typeface="+mn-ea"/>
                <a:sym typeface="+mn-lt"/>
              </a:rPr>
              <a:t>&amp;</a:t>
            </a:r>
            <a:r>
              <a:rPr lang="zh-CN" altLang="en-US" sz="6000" b="0" dirty="0">
                <a:solidFill>
                  <a:srgbClr val="608274"/>
                </a:solidFill>
                <a:latin typeface="+mn-lt"/>
                <a:ea typeface="+mn-ea"/>
                <a:cs typeface="+mn-ea"/>
                <a:sym typeface="+mn-lt"/>
              </a:rPr>
              <a:t>发展趋势</a:t>
            </a:r>
            <a:endParaRPr lang="en-US" sz="6000" b="0" dirty="0">
              <a:solidFill>
                <a:srgbClr val="608274"/>
              </a:solidFill>
              <a:latin typeface="+mn-lt"/>
              <a:ea typeface="+mn-ea"/>
              <a:cs typeface="+mn-ea"/>
              <a:sym typeface="+mn-lt"/>
            </a:endParaRPr>
          </a:p>
        </p:txBody>
      </p:sp>
      <p:sp>
        <p:nvSpPr>
          <p:cNvPr id="18" name="圆角矩形 17"/>
          <p:cNvSpPr/>
          <p:nvPr/>
        </p:nvSpPr>
        <p:spPr>
          <a:xfrm>
            <a:off x="5098283" y="4564667"/>
            <a:ext cx="1984827" cy="412286"/>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1" y="4601807"/>
            <a:ext cx="1209063" cy="350803"/>
          </a:xfrm>
          <a:prstGeom prst="rect">
            <a:avLst/>
          </a:prstGeom>
        </p:spPr>
        <p:txBody>
          <a:bodyPr wrap="square">
            <a:spAutoFit/>
          </a:bodyPr>
          <a:lstStyle/>
          <a:p>
            <a:pPr algn="dist"/>
            <a:r>
              <a:rPr lang="en-US" altLang="zh-CN" sz="1600" dirty="0">
                <a:solidFill>
                  <a:schemeClr val="bg1"/>
                </a:solidFill>
                <a:cs typeface="+mn-ea"/>
                <a:sym typeface="+mn-lt"/>
              </a:rPr>
              <a:t>PART.01</a:t>
            </a:r>
            <a:endParaRPr lang="zh-CN" altLang="en-US" sz="1600" dirty="0">
              <a:solidFill>
                <a:schemeClr val="bg1"/>
              </a:solidFill>
              <a:cs typeface="+mn-ea"/>
              <a:sym typeface="+mn-lt"/>
            </a:endParaRPr>
          </a:p>
        </p:txBody>
      </p:sp>
      <p:sp>
        <p:nvSpPr>
          <p:cNvPr id="20" name="文本框 19"/>
          <p:cNvSpPr txBox="1"/>
          <p:nvPr/>
        </p:nvSpPr>
        <p:spPr>
          <a:xfrm>
            <a:off x="2380644" y="3630642"/>
            <a:ext cx="7413439" cy="339837"/>
          </a:xfrm>
          <a:prstGeom prst="rect">
            <a:avLst/>
          </a:prstGeom>
          <a:noFill/>
        </p:spPr>
        <p:txBody>
          <a:bodyPr wrap="square" rtlCol="0">
            <a:spAutoFit/>
          </a:bodyPr>
          <a:lstStyle/>
          <a:p>
            <a:pPr algn="ctr">
              <a:lnSpc>
                <a:spcPct val="150000"/>
              </a:lnSpc>
            </a:pPr>
            <a:r>
              <a:rPr lang="zh-CN" altLang="en-US" sz="1200" dirty="0">
                <a:solidFill>
                  <a:schemeClr val="tx1">
                    <a:lumMod val="50000"/>
                    <a:lumOff val="50000"/>
                  </a:schemeClr>
                </a:solidFill>
                <a:cs typeface="+mn-ea"/>
                <a:sym typeface="+mn-lt"/>
              </a:rPr>
              <a:t>空对地目标检测研究现状和发展趋势</a:t>
            </a:r>
            <a:endParaRPr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19CCC45-5DD8-E9FF-1E69-33FC6E15F78E}"/>
              </a:ext>
            </a:extLst>
          </p:cNvPr>
          <p:cNvPicPr>
            <a:picLocks noChangeAspect="1"/>
          </p:cNvPicPr>
          <p:nvPr/>
        </p:nvPicPr>
        <p:blipFill>
          <a:blip r:embed="rId3"/>
          <a:stretch>
            <a:fillRect/>
          </a:stretch>
        </p:blipFill>
        <p:spPr>
          <a:xfrm>
            <a:off x="487334" y="2059167"/>
            <a:ext cx="4615074" cy="2902929"/>
          </a:xfrm>
          <a:prstGeom prst="rect">
            <a:avLst/>
          </a:prstGeom>
          <a:ln w="6350">
            <a:solidFill>
              <a:schemeClr val="tx1"/>
            </a:solidFill>
          </a:ln>
        </p:spPr>
      </p:pic>
      <p:sp>
        <p:nvSpPr>
          <p:cNvPr id="5" name="quotation-mark_32371"/>
          <p:cNvSpPr>
            <a:spLocks noChangeAspect="1"/>
          </p:cNvSpPr>
          <p:nvPr/>
        </p:nvSpPr>
        <p:spPr bwMode="auto">
          <a:xfrm>
            <a:off x="206549" y="1783586"/>
            <a:ext cx="729212" cy="676798"/>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txBody>
          <a:bodyPr/>
          <a:lstStyle/>
          <a:p>
            <a:endParaRPr lang="zh-CN" altLang="en-US">
              <a:cs typeface="+mn-ea"/>
              <a:sym typeface="+mn-lt"/>
            </a:endParaRPr>
          </a:p>
        </p:txBody>
      </p:sp>
      <p:sp>
        <p:nvSpPr>
          <p:cNvPr id="6" name="1"/>
          <p:cNvSpPr txBox="1">
            <a:spLocks noChangeArrowheads="1"/>
          </p:cNvSpPr>
          <p:nvPr/>
        </p:nvSpPr>
        <p:spPr bwMode="auto">
          <a:xfrm>
            <a:off x="5313432" y="2550713"/>
            <a:ext cx="3357815" cy="246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tx1">
                    <a:lumMod val="65000"/>
                    <a:lumOff val="35000"/>
                  </a:schemeClr>
                </a:solidFill>
                <a:latin typeface="+mn-lt"/>
                <a:ea typeface="+mn-ea"/>
                <a:cs typeface="+mn-ea"/>
                <a:sym typeface="+mn-lt"/>
              </a:rPr>
              <a:t>        现阶段的研究，由于无人机在对地目标检测中存在</a:t>
            </a:r>
            <a:r>
              <a:rPr lang="zh-CN" altLang="en-US" sz="1200" b="1" dirty="0">
                <a:solidFill>
                  <a:schemeClr val="tx1">
                    <a:lumMod val="65000"/>
                    <a:lumOff val="35000"/>
                  </a:schemeClr>
                </a:solidFill>
                <a:latin typeface="+mn-lt"/>
                <a:ea typeface="+mn-ea"/>
                <a:cs typeface="+mn-ea"/>
                <a:sym typeface="+mn-lt"/>
              </a:rPr>
              <a:t>目标较小、目标尺度差异较大与场景复杂</a:t>
            </a:r>
            <a:r>
              <a:rPr lang="zh-CN" altLang="en-US" sz="1200" dirty="0">
                <a:solidFill>
                  <a:schemeClr val="tx1">
                    <a:lumMod val="65000"/>
                    <a:lumOff val="35000"/>
                  </a:schemeClr>
                </a:solidFill>
                <a:latin typeface="+mn-lt"/>
                <a:ea typeface="+mn-ea"/>
                <a:cs typeface="+mn-ea"/>
                <a:sym typeface="+mn-lt"/>
              </a:rPr>
              <a:t>等问题，采用传统检测的手工特征方法难以适应多样化的数据，且经典的滑动窗口</a:t>
            </a:r>
            <a:r>
              <a:rPr lang="zh-CN" altLang="en-US" sz="1200" b="1" dirty="0">
                <a:solidFill>
                  <a:schemeClr val="tx1">
                    <a:lumMod val="65000"/>
                    <a:lumOff val="35000"/>
                  </a:schemeClr>
                </a:solidFill>
                <a:latin typeface="+mn-lt"/>
                <a:ea typeface="+mn-ea"/>
                <a:cs typeface="+mn-ea"/>
                <a:sym typeface="+mn-lt"/>
              </a:rPr>
              <a:t>检测处理速度很慢</a:t>
            </a:r>
            <a:r>
              <a:rPr lang="zh-CN" altLang="en-US" sz="1200" dirty="0">
                <a:solidFill>
                  <a:schemeClr val="tx1">
                    <a:lumMod val="65000"/>
                    <a:lumOff val="35000"/>
                  </a:schemeClr>
                </a:solidFill>
                <a:latin typeface="+mn-lt"/>
                <a:ea typeface="+mn-ea"/>
                <a:cs typeface="+mn-ea"/>
                <a:sym typeface="+mn-lt"/>
              </a:rPr>
              <a:t>，难以满足实时性检测的需求。</a:t>
            </a:r>
          </a:p>
          <a:p>
            <a:pPr>
              <a:lnSpc>
                <a:spcPct val="150000"/>
              </a:lnSpc>
            </a:pPr>
            <a:r>
              <a:rPr lang="zh-CN" altLang="en-US" sz="1200" dirty="0">
                <a:solidFill>
                  <a:schemeClr val="tx1">
                    <a:lumMod val="65000"/>
                    <a:lumOff val="35000"/>
                  </a:schemeClr>
                </a:solidFill>
                <a:latin typeface="+mn-lt"/>
                <a:ea typeface="+mn-ea"/>
                <a:cs typeface="+mn-ea"/>
                <a:sym typeface="+mn-lt"/>
              </a:rPr>
              <a:t>         而</a:t>
            </a:r>
            <a:r>
              <a:rPr lang="zh-CN" altLang="en-US" sz="1200" b="1" dirty="0">
                <a:solidFill>
                  <a:schemeClr val="tx1">
                    <a:lumMod val="65000"/>
                    <a:lumOff val="35000"/>
                  </a:schemeClr>
                </a:solidFill>
                <a:latin typeface="+mn-lt"/>
                <a:ea typeface="+mn-ea"/>
                <a:cs typeface="+mn-ea"/>
                <a:sym typeface="+mn-lt"/>
              </a:rPr>
              <a:t>基于深度学习的目标检测方法</a:t>
            </a:r>
            <a:r>
              <a:rPr lang="zh-CN" altLang="en-US" sz="1200" dirty="0">
                <a:solidFill>
                  <a:schemeClr val="tx1">
                    <a:lumMod val="65000"/>
                    <a:lumOff val="35000"/>
                  </a:schemeClr>
                </a:solidFill>
                <a:latin typeface="+mn-lt"/>
                <a:ea typeface="+mn-ea"/>
                <a:cs typeface="+mn-ea"/>
                <a:sym typeface="+mn-lt"/>
              </a:rPr>
              <a:t>具有</a:t>
            </a:r>
            <a:r>
              <a:rPr lang="zh-CN" altLang="en-US" sz="1200" b="1" dirty="0">
                <a:solidFill>
                  <a:schemeClr val="tx1">
                    <a:lumMod val="65000"/>
                    <a:lumOff val="35000"/>
                  </a:schemeClr>
                </a:solidFill>
                <a:latin typeface="+mn-lt"/>
                <a:ea typeface="+mn-ea"/>
                <a:cs typeface="+mn-ea"/>
                <a:sym typeface="+mn-lt"/>
              </a:rPr>
              <a:t>强大的特征学习和表达能力</a:t>
            </a:r>
            <a:r>
              <a:rPr lang="zh-CN" altLang="en-US" sz="1200" dirty="0">
                <a:solidFill>
                  <a:schemeClr val="tx1">
                    <a:lumMod val="65000"/>
                    <a:lumOff val="35000"/>
                  </a:schemeClr>
                </a:solidFill>
                <a:latin typeface="+mn-lt"/>
                <a:ea typeface="+mn-ea"/>
                <a:cs typeface="+mn-ea"/>
                <a:sym typeface="+mn-lt"/>
              </a:rPr>
              <a:t>，且</a:t>
            </a:r>
            <a:r>
              <a:rPr lang="zh-CN" altLang="en-US" sz="1200" b="1" dirty="0">
                <a:solidFill>
                  <a:schemeClr val="tx1">
                    <a:lumMod val="65000"/>
                    <a:lumOff val="35000"/>
                  </a:schemeClr>
                </a:solidFill>
                <a:latin typeface="+mn-lt"/>
                <a:ea typeface="+mn-ea"/>
                <a:cs typeface="+mn-ea"/>
                <a:sym typeface="+mn-lt"/>
              </a:rPr>
              <a:t>算法实时性较强</a:t>
            </a:r>
            <a:r>
              <a:rPr lang="zh-CN" altLang="en-US" sz="1200" dirty="0">
                <a:solidFill>
                  <a:schemeClr val="tx1">
                    <a:lumMod val="65000"/>
                    <a:lumOff val="35000"/>
                  </a:schemeClr>
                </a:solidFill>
                <a:latin typeface="+mn-lt"/>
                <a:ea typeface="+mn-ea"/>
                <a:cs typeface="+mn-ea"/>
                <a:sym typeface="+mn-lt"/>
              </a:rPr>
              <a:t>，可应用于无人机机载实时目标检测，如</a:t>
            </a:r>
            <a:r>
              <a:rPr lang="en-US" altLang="zh-CN" sz="1200" dirty="0">
                <a:solidFill>
                  <a:schemeClr val="tx1">
                    <a:lumMod val="65000"/>
                    <a:lumOff val="35000"/>
                  </a:schemeClr>
                </a:solidFill>
                <a:latin typeface="+mn-lt"/>
                <a:ea typeface="+mn-ea"/>
                <a:cs typeface="+mn-ea"/>
                <a:sym typeface="+mn-lt"/>
              </a:rPr>
              <a:t>R-CNN</a:t>
            </a:r>
            <a:r>
              <a:rPr lang="zh-CN" altLang="en-US" sz="1200" dirty="0">
                <a:solidFill>
                  <a:schemeClr val="tx1">
                    <a:lumMod val="65000"/>
                    <a:lumOff val="35000"/>
                  </a:schemeClr>
                </a:solidFill>
                <a:latin typeface="+mn-lt"/>
                <a:ea typeface="+mn-ea"/>
                <a:cs typeface="+mn-ea"/>
                <a:sym typeface="+mn-lt"/>
              </a:rPr>
              <a:t>、</a:t>
            </a:r>
            <a:r>
              <a:rPr lang="en-US" altLang="zh-CN" sz="1200" dirty="0">
                <a:solidFill>
                  <a:schemeClr val="tx1">
                    <a:lumMod val="65000"/>
                    <a:lumOff val="35000"/>
                  </a:schemeClr>
                </a:solidFill>
                <a:latin typeface="+mn-lt"/>
                <a:ea typeface="+mn-ea"/>
                <a:cs typeface="+mn-ea"/>
                <a:sym typeface="+mn-lt"/>
              </a:rPr>
              <a:t>YOLO</a:t>
            </a:r>
            <a:r>
              <a:rPr lang="zh-CN" altLang="en-US" sz="1200" dirty="0">
                <a:solidFill>
                  <a:schemeClr val="tx1">
                    <a:lumMod val="65000"/>
                    <a:lumOff val="35000"/>
                  </a:schemeClr>
                </a:solidFill>
                <a:latin typeface="+mn-lt"/>
                <a:ea typeface="+mn-ea"/>
                <a:cs typeface="+mn-ea"/>
                <a:sym typeface="+mn-lt"/>
              </a:rPr>
              <a:t>等目标检测算法在以往实验中都体现了较好的效果。</a:t>
            </a:r>
          </a:p>
        </p:txBody>
      </p:sp>
      <p:sp>
        <p:nvSpPr>
          <p:cNvPr id="7" name="矩形 6"/>
          <p:cNvSpPr/>
          <p:nvPr/>
        </p:nvSpPr>
        <p:spPr>
          <a:xfrm>
            <a:off x="8973403" y="0"/>
            <a:ext cx="321859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1"/>
          <p:cNvSpPr txBox="1">
            <a:spLocks noChangeArrowheads="1"/>
          </p:cNvSpPr>
          <p:nvPr/>
        </p:nvSpPr>
        <p:spPr bwMode="auto">
          <a:xfrm flipH="1">
            <a:off x="9179951" y="1229020"/>
            <a:ext cx="2805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2400" b="1" dirty="0">
                <a:solidFill>
                  <a:schemeClr val="bg1"/>
                </a:solidFill>
                <a:latin typeface="+mn-lt"/>
                <a:ea typeface="+mn-ea"/>
                <a:cs typeface="+mn-ea"/>
                <a:sym typeface="+mn-lt"/>
              </a:rPr>
              <a:t>研究现状及最新进展</a:t>
            </a:r>
            <a:endParaRPr lang="en-US" altLang="zh-CN" sz="2400" b="1" dirty="0">
              <a:solidFill>
                <a:schemeClr val="bg1"/>
              </a:solidFill>
              <a:latin typeface="+mn-lt"/>
              <a:ea typeface="+mn-ea"/>
              <a:cs typeface="+mn-ea"/>
              <a:sym typeface="+mn-lt"/>
            </a:endParaRPr>
          </a:p>
        </p:txBody>
      </p:sp>
      <p:sp>
        <p:nvSpPr>
          <p:cNvPr id="11" name="1"/>
          <p:cNvSpPr txBox="1">
            <a:spLocks noChangeArrowheads="1"/>
          </p:cNvSpPr>
          <p:nvPr/>
        </p:nvSpPr>
        <p:spPr bwMode="auto">
          <a:xfrm flipH="1">
            <a:off x="9179951" y="1786586"/>
            <a:ext cx="2805500" cy="384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200" dirty="0">
                <a:solidFill>
                  <a:schemeClr val="bg1"/>
                </a:solidFill>
                <a:latin typeface="+mn-lt"/>
                <a:ea typeface="+mn-ea"/>
                <a:cs typeface="+mn-ea"/>
                <a:sym typeface="+mn-lt"/>
              </a:rPr>
              <a:t>         </a:t>
            </a:r>
            <a:r>
              <a:rPr lang="en-US" altLang="zh-CN" sz="1200" dirty="0" err="1">
                <a:solidFill>
                  <a:schemeClr val="bg1"/>
                </a:solidFill>
                <a:latin typeface="+mn-lt"/>
                <a:ea typeface="+mn-ea"/>
                <a:cs typeface="+mn-ea"/>
                <a:sym typeface="+mn-lt"/>
              </a:rPr>
              <a:t>Wenyuan</a:t>
            </a:r>
            <a:r>
              <a:rPr lang="en-US" altLang="zh-CN" sz="1200" dirty="0">
                <a:solidFill>
                  <a:schemeClr val="bg1"/>
                </a:solidFill>
                <a:latin typeface="+mn-lt"/>
                <a:ea typeface="+mn-ea"/>
                <a:cs typeface="+mn-ea"/>
                <a:sym typeface="+mn-lt"/>
              </a:rPr>
              <a:t> Xu</a:t>
            </a:r>
            <a:r>
              <a:rPr lang="zh-CN" altLang="en-US" sz="1200" dirty="0">
                <a:solidFill>
                  <a:schemeClr val="bg1"/>
                </a:solidFill>
                <a:latin typeface="+mn-lt"/>
                <a:ea typeface="+mn-ea"/>
                <a:cs typeface="+mn-ea"/>
                <a:sym typeface="+mn-lt"/>
              </a:rPr>
              <a:t>团队提出了一种基于增强型 </a:t>
            </a:r>
            <a:r>
              <a:rPr lang="en-US" altLang="zh-CN" sz="1200" dirty="0">
                <a:solidFill>
                  <a:schemeClr val="bg1"/>
                </a:solidFill>
                <a:latin typeface="+mn-lt"/>
                <a:ea typeface="+mn-ea"/>
                <a:cs typeface="+mn-ea"/>
                <a:sym typeface="+mn-lt"/>
              </a:rPr>
              <a:t>YOLOv8 </a:t>
            </a:r>
            <a:r>
              <a:rPr lang="zh-CN" altLang="en-US" sz="1200" dirty="0">
                <a:solidFill>
                  <a:schemeClr val="bg1"/>
                </a:solidFill>
                <a:latin typeface="+mn-lt"/>
                <a:ea typeface="+mn-ea"/>
                <a:cs typeface="+mn-ea"/>
                <a:sym typeface="+mn-lt"/>
              </a:rPr>
              <a:t>模型的无人机图像小目标检测算法，称为 </a:t>
            </a:r>
            <a:r>
              <a:rPr lang="en-US" altLang="zh-CN" sz="1200" dirty="0">
                <a:solidFill>
                  <a:schemeClr val="bg1"/>
                </a:solidFill>
                <a:latin typeface="+mn-lt"/>
                <a:ea typeface="+mn-ea"/>
                <a:cs typeface="+mn-ea"/>
                <a:sym typeface="+mn-lt"/>
              </a:rPr>
              <a:t>YOLOv8-MPEB</a:t>
            </a:r>
            <a:r>
              <a:rPr lang="zh-CN" altLang="en-US" sz="1200" dirty="0">
                <a:solidFill>
                  <a:schemeClr val="bg1"/>
                </a:solidFill>
                <a:latin typeface="+mn-lt"/>
                <a:ea typeface="+mn-ea"/>
                <a:cs typeface="+mn-ea"/>
                <a:sym typeface="+mn-lt"/>
              </a:rPr>
              <a:t>。 </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       模型用</a:t>
            </a:r>
            <a:r>
              <a:rPr lang="zh-CN" altLang="en-US" sz="1200" b="1" dirty="0">
                <a:solidFill>
                  <a:schemeClr val="bg1"/>
                </a:solidFill>
                <a:latin typeface="+mn-lt"/>
                <a:ea typeface="+mn-ea"/>
                <a:cs typeface="+mn-ea"/>
                <a:sym typeface="+mn-lt"/>
              </a:rPr>
              <a:t>轻量级的</a:t>
            </a:r>
            <a:r>
              <a:rPr lang="zh-CN" altLang="en-US" sz="1200" dirty="0">
                <a:solidFill>
                  <a:schemeClr val="bg1"/>
                </a:solidFill>
                <a:latin typeface="+mn-lt"/>
                <a:ea typeface="+mn-ea"/>
                <a:cs typeface="+mn-ea"/>
                <a:sym typeface="+mn-lt"/>
              </a:rPr>
              <a:t> </a:t>
            </a:r>
            <a:r>
              <a:rPr lang="en-US" altLang="zh-CN" sz="1200" dirty="0">
                <a:solidFill>
                  <a:schemeClr val="bg1"/>
                </a:solidFill>
                <a:latin typeface="+mn-lt"/>
                <a:ea typeface="+mn-ea"/>
                <a:cs typeface="+mn-ea"/>
                <a:sym typeface="+mn-lt"/>
              </a:rPr>
              <a:t>MobileNetV3 </a:t>
            </a:r>
            <a:r>
              <a:rPr lang="zh-CN" altLang="en-US" sz="1200" b="1" dirty="0">
                <a:solidFill>
                  <a:schemeClr val="bg1"/>
                </a:solidFill>
                <a:latin typeface="+mn-lt"/>
                <a:ea typeface="+mn-ea"/>
                <a:cs typeface="+mn-ea"/>
                <a:sym typeface="+mn-lt"/>
              </a:rPr>
              <a:t>骨干网络</a:t>
            </a:r>
            <a:r>
              <a:rPr lang="zh-CN" altLang="en-US" sz="1200" dirty="0">
                <a:solidFill>
                  <a:schemeClr val="bg1"/>
                </a:solidFill>
                <a:latin typeface="+mn-lt"/>
                <a:ea typeface="+mn-ea"/>
                <a:cs typeface="+mn-ea"/>
                <a:sym typeface="+mn-lt"/>
              </a:rPr>
              <a:t>替代了交叉阶段部分暗网</a:t>
            </a:r>
            <a:r>
              <a:rPr lang="en-US" altLang="zh-CN" sz="1200" dirty="0">
                <a:solidFill>
                  <a:schemeClr val="bg1"/>
                </a:solidFill>
                <a:latin typeface="+mn-lt"/>
                <a:ea typeface="+mn-ea"/>
                <a:cs typeface="+mn-ea"/>
                <a:sym typeface="+mn-lt"/>
              </a:rPr>
              <a:t>53</a:t>
            </a:r>
            <a:r>
              <a:rPr lang="zh-CN" altLang="en-US" sz="1200" dirty="0">
                <a:solidFill>
                  <a:schemeClr val="bg1"/>
                </a:solidFill>
                <a:latin typeface="+mn-lt"/>
                <a:ea typeface="+mn-ea"/>
                <a:cs typeface="+mn-ea"/>
                <a:sym typeface="+mn-lt"/>
              </a:rPr>
              <a:t>，从而降低了模型参数和计算复杂度，同时也提高了推理速度，并且精心设计了专门的</a:t>
            </a:r>
            <a:r>
              <a:rPr lang="zh-CN" altLang="en-US" sz="1200" b="1" dirty="0">
                <a:solidFill>
                  <a:schemeClr val="bg1"/>
                </a:solidFill>
                <a:latin typeface="+mn-lt"/>
                <a:ea typeface="+mn-ea"/>
                <a:cs typeface="+mn-ea"/>
                <a:sym typeface="+mn-lt"/>
              </a:rPr>
              <a:t>小目标检测层</a:t>
            </a:r>
            <a:r>
              <a:rPr lang="zh-CN" altLang="en-US" sz="1200" dirty="0">
                <a:solidFill>
                  <a:schemeClr val="bg1"/>
                </a:solidFill>
                <a:latin typeface="+mn-lt"/>
                <a:ea typeface="+mn-ea"/>
                <a:cs typeface="+mn-ea"/>
                <a:sym typeface="+mn-lt"/>
              </a:rPr>
              <a:t>，在卷积到特征（</a:t>
            </a:r>
            <a:r>
              <a:rPr lang="en-US" altLang="zh-CN" sz="1200" dirty="0">
                <a:solidFill>
                  <a:schemeClr val="bg1"/>
                </a:solidFill>
                <a:latin typeface="+mn-lt"/>
                <a:ea typeface="+mn-ea"/>
                <a:cs typeface="+mn-ea"/>
                <a:sym typeface="+mn-lt"/>
              </a:rPr>
              <a:t>C2f</a:t>
            </a:r>
            <a:r>
              <a:rPr lang="zh-CN" altLang="en-US" sz="1200" dirty="0">
                <a:solidFill>
                  <a:schemeClr val="bg1"/>
                </a:solidFill>
                <a:latin typeface="+mn-lt"/>
                <a:ea typeface="+mn-ea"/>
                <a:cs typeface="+mn-ea"/>
                <a:sym typeface="+mn-lt"/>
              </a:rPr>
              <a:t>）模块中集成了高效多尺度关注（</a:t>
            </a:r>
            <a:r>
              <a:rPr lang="en-US" altLang="zh-CN" sz="1200" dirty="0">
                <a:solidFill>
                  <a:schemeClr val="bg1"/>
                </a:solidFill>
                <a:latin typeface="+mn-lt"/>
                <a:ea typeface="+mn-ea"/>
                <a:cs typeface="+mn-ea"/>
                <a:sym typeface="+mn-lt"/>
              </a:rPr>
              <a:t>EMA</a:t>
            </a:r>
            <a:r>
              <a:rPr lang="zh-CN" altLang="en-US" sz="1200" dirty="0">
                <a:solidFill>
                  <a:schemeClr val="bg1"/>
                </a:solidFill>
                <a:latin typeface="+mn-lt"/>
                <a:ea typeface="+mn-ea"/>
                <a:cs typeface="+mn-ea"/>
                <a:sym typeface="+mn-lt"/>
              </a:rPr>
              <a:t>）机制。最后，在 </a:t>
            </a:r>
            <a:r>
              <a:rPr lang="en-US" altLang="zh-CN" sz="1200" dirty="0">
                <a:solidFill>
                  <a:schemeClr val="bg1"/>
                </a:solidFill>
                <a:latin typeface="+mn-lt"/>
                <a:ea typeface="+mn-ea"/>
                <a:cs typeface="+mn-ea"/>
                <a:sym typeface="+mn-lt"/>
              </a:rPr>
              <a:t>"</a:t>
            </a:r>
            <a:r>
              <a:rPr lang="zh-CN" altLang="en-US" sz="1200" dirty="0">
                <a:solidFill>
                  <a:schemeClr val="bg1"/>
                </a:solidFill>
                <a:latin typeface="+mn-lt"/>
                <a:ea typeface="+mn-ea"/>
                <a:cs typeface="+mn-ea"/>
                <a:sym typeface="+mn-lt"/>
              </a:rPr>
              <a:t>颈部 </a:t>
            </a:r>
            <a:r>
              <a:rPr lang="en-US" altLang="zh-CN" sz="1200" dirty="0">
                <a:solidFill>
                  <a:schemeClr val="bg1"/>
                </a:solidFill>
                <a:latin typeface="+mn-lt"/>
                <a:ea typeface="+mn-ea"/>
                <a:cs typeface="+mn-ea"/>
                <a:sym typeface="+mn-lt"/>
              </a:rPr>
              <a:t>"</a:t>
            </a:r>
            <a:r>
              <a:rPr lang="zh-CN" altLang="en-US" sz="1200" dirty="0">
                <a:solidFill>
                  <a:schemeClr val="bg1"/>
                </a:solidFill>
                <a:latin typeface="+mn-lt"/>
                <a:ea typeface="+mn-ea"/>
                <a:cs typeface="+mn-ea"/>
                <a:sym typeface="+mn-lt"/>
              </a:rPr>
              <a:t>部分使用了</a:t>
            </a:r>
            <a:r>
              <a:rPr lang="zh-CN" altLang="en-US" sz="1200" b="1" dirty="0">
                <a:solidFill>
                  <a:schemeClr val="bg1"/>
                </a:solidFill>
                <a:latin typeface="+mn-lt"/>
                <a:ea typeface="+mn-ea"/>
                <a:cs typeface="+mn-ea"/>
                <a:sym typeface="+mn-lt"/>
              </a:rPr>
              <a:t>双向特征金字塔网络</a:t>
            </a:r>
            <a:r>
              <a:rPr lang="zh-CN" altLang="en-US" sz="1200" dirty="0">
                <a:solidFill>
                  <a:schemeClr val="bg1"/>
                </a:solidFill>
                <a:latin typeface="+mn-lt"/>
                <a:ea typeface="+mn-ea"/>
                <a:cs typeface="+mn-ea"/>
                <a:sym typeface="+mn-lt"/>
              </a:rPr>
              <a:t>（</a:t>
            </a:r>
            <a:r>
              <a:rPr lang="en-US" altLang="zh-CN" sz="1200" dirty="0" err="1">
                <a:solidFill>
                  <a:schemeClr val="bg1"/>
                </a:solidFill>
                <a:latin typeface="+mn-lt"/>
                <a:ea typeface="+mn-ea"/>
                <a:cs typeface="+mn-ea"/>
                <a:sym typeface="+mn-lt"/>
              </a:rPr>
              <a:t>BiFPN</a:t>
            </a:r>
            <a:r>
              <a:rPr lang="zh-CN" altLang="en-US" sz="1200" dirty="0">
                <a:solidFill>
                  <a:schemeClr val="bg1"/>
                </a:solidFill>
                <a:latin typeface="+mn-lt"/>
                <a:ea typeface="+mn-ea"/>
                <a:cs typeface="+mn-ea"/>
                <a:sym typeface="+mn-lt"/>
              </a:rPr>
              <a:t>），增强模型的泛化能力。</a:t>
            </a:r>
            <a:endParaRPr lang="en-US" altLang="zh-CN" sz="1200" dirty="0">
              <a:solidFill>
                <a:schemeClr val="bg1"/>
              </a:solidFill>
              <a:latin typeface="+mn-lt"/>
              <a:ea typeface="+mn-ea"/>
              <a:cs typeface="+mn-ea"/>
              <a:sym typeface="+mn-lt"/>
            </a:endParaRPr>
          </a:p>
          <a:p>
            <a:pPr>
              <a:lnSpc>
                <a:spcPct val="150000"/>
              </a:lnSpc>
            </a:pPr>
            <a:r>
              <a:rPr lang="zh-CN" altLang="en-US" sz="1200" dirty="0">
                <a:solidFill>
                  <a:schemeClr val="bg1"/>
                </a:solidFill>
                <a:latin typeface="+mn-lt"/>
                <a:ea typeface="+mn-ea"/>
                <a:cs typeface="+mn-ea"/>
                <a:sym typeface="+mn-lt"/>
              </a:rPr>
              <a:t>         本研究通过进行消融实验，并将实验结果与其他算法进行比较，以证实所提算法的有效性，尤其是在检测性能方面。</a:t>
            </a:r>
          </a:p>
        </p:txBody>
      </p:sp>
      <p:sp>
        <p:nvSpPr>
          <p:cNvPr id="15" name="PA_文本框 2"/>
          <p:cNvSpPr txBox="1"/>
          <p:nvPr>
            <p:custDataLst>
              <p:tags r:id="rId1"/>
            </p:custDataLst>
          </p:nvPr>
        </p:nvSpPr>
        <p:spPr>
          <a:xfrm>
            <a:off x="5313432" y="1956143"/>
            <a:ext cx="3357815" cy="504241"/>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r>
              <a:rPr lang="zh-CN" altLang="en-US" sz="2400" dirty="0">
                <a:solidFill>
                  <a:srgbClr val="608274"/>
                </a:solidFill>
                <a:latin typeface="+mn-lt"/>
                <a:ea typeface="+mn-ea"/>
                <a:cs typeface="+mn-ea"/>
                <a:sym typeface="+mn-lt"/>
              </a:rPr>
              <a:t>现阶段问题及发展趋势</a:t>
            </a:r>
            <a:endParaRPr lang="en-US" sz="2400" dirty="0">
              <a:solidFill>
                <a:srgbClr val="608274"/>
              </a:solidFill>
              <a:latin typeface="+mn-lt"/>
              <a:ea typeface="+mn-ea"/>
              <a:cs typeface="+mn-ea"/>
              <a:sym typeface="+mn-lt"/>
            </a:endParaRPr>
          </a:p>
        </p:txBody>
      </p:sp>
    </p:spTree>
    <p:extLst>
      <p:ext uri="{BB962C8B-B14F-4D97-AF65-F5344CB8AC3E}">
        <p14:creationId xmlns:p14="http://schemas.microsoft.com/office/powerpoint/2010/main" val="221626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Model Introduction &amp; Algorithm Idea</a:t>
            </a:r>
          </a:p>
        </p:txBody>
      </p:sp>
      <p:sp>
        <p:nvSpPr>
          <p:cNvPr id="17" name="PA_文本框 2"/>
          <p:cNvSpPr txBox="1"/>
          <p:nvPr>
            <p:custDataLst>
              <p:tags r:id="rId1"/>
            </p:custDataLst>
          </p:nvPr>
        </p:nvSpPr>
        <p:spPr>
          <a:xfrm>
            <a:off x="2362445" y="2517401"/>
            <a:ext cx="7469206" cy="1122167"/>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模型介绍</a:t>
            </a:r>
            <a:r>
              <a:rPr lang="en-US" altLang="zh-CN" dirty="0">
                <a:latin typeface="+mn-lt"/>
                <a:ea typeface="+mn-ea"/>
                <a:cs typeface="+mn-ea"/>
                <a:sym typeface="+mn-lt"/>
              </a:rPr>
              <a:t>&amp;</a:t>
            </a:r>
            <a:r>
              <a:rPr lang="zh-CN" altLang="en-US" dirty="0">
                <a:latin typeface="+mn-lt"/>
                <a:ea typeface="+mn-ea"/>
                <a:cs typeface="+mn-ea"/>
                <a:sym typeface="+mn-lt"/>
              </a:rPr>
              <a:t>算法思想</a:t>
            </a: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PART.02</a:t>
            </a:r>
            <a:endParaRPr lang="zh-CN" altLang="en-US" sz="1600" dirty="0">
              <a:solidFill>
                <a:schemeClr val="bg1"/>
              </a:solidFill>
              <a:cs typeface="+mn-ea"/>
              <a:sym typeface="+mn-lt"/>
            </a:endParaRPr>
          </a:p>
        </p:txBody>
      </p:sp>
      <p:sp>
        <p:nvSpPr>
          <p:cNvPr id="20" name="文本框 19"/>
          <p:cNvSpPr txBox="1"/>
          <p:nvPr/>
        </p:nvSpPr>
        <p:spPr>
          <a:xfrm>
            <a:off x="2380645" y="3652845"/>
            <a:ext cx="7388990" cy="339837"/>
          </a:xfrm>
          <a:prstGeom prst="rect">
            <a:avLst/>
          </a:prstGeom>
          <a:noFill/>
        </p:spPr>
        <p:txBody>
          <a:bodyPr wrap="square" rtlCol="0">
            <a:spAutoFit/>
          </a:bodyPr>
          <a:lstStyle/>
          <a:p>
            <a:pPr algn="ctr">
              <a:lnSpc>
                <a:spcPct val="150000"/>
              </a:lnSpc>
            </a:pPr>
            <a:r>
              <a:rPr lang="en-US" altLang="zh-CN" sz="1200" dirty="0">
                <a:solidFill>
                  <a:schemeClr val="tx1">
                    <a:lumMod val="50000"/>
                    <a:lumOff val="50000"/>
                  </a:schemeClr>
                </a:solidFill>
                <a:cs typeface="+mn-ea"/>
                <a:sym typeface="+mn-lt"/>
              </a:rPr>
              <a:t>VOLOv8</a:t>
            </a:r>
            <a:r>
              <a:rPr lang="zh-CN" altLang="en-US" sz="1200" dirty="0">
                <a:solidFill>
                  <a:schemeClr val="tx1">
                    <a:lumMod val="50000"/>
                    <a:lumOff val="50000"/>
                  </a:schemeClr>
                </a:solidFill>
                <a:cs typeface="+mn-ea"/>
                <a:sym typeface="+mn-lt"/>
              </a:rPr>
              <a:t>模型介绍，算法思想及其实现细节</a:t>
            </a:r>
            <a:endParaRPr lang="en-US" altLang="zh-CN" sz="12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22333" y="0"/>
            <a:ext cx="706966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817533" y="4605867"/>
            <a:ext cx="626533" cy="2252133"/>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32" name="Picture 8" descr="在这里插入图片描述">
            <a:extLst>
              <a:ext uri="{FF2B5EF4-FFF2-40B4-BE49-F238E27FC236}">
                <a16:creationId xmlns:a16="http://schemas.microsoft.com/office/drawing/2014/main" id="{05332050-A8AB-BF0C-C9C0-933211E065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8443" y="928011"/>
            <a:ext cx="5377446" cy="5218456"/>
          </a:xfrm>
          <a:prstGeom prst="rect">
            <a:avLst/>
          </a:prstGeom>
          <a:noFill/>
          <a:extLst>
            <a:ext uri="{909E8E84-426E-40DD-AFC4-6F175D3DCCD1}">
              <a14:hiddenFill xmlns:a14="http://schemas.microsoft.com/office/drawing/2010/main">
                <a:solidFill>
                  <a:srgbClr val="FFFFFF"/>
                </a:solidFill>
              </a14:hiddenFill>
            </a:ext>
          </a:extLst>
        </p:spPr>
      </p:pic>
      <p:sp>
        <p:nvSpPr>
          <p:cNvPr id="7" name="quotation-mark_32371"/>
          <p:cNvSpPr>
            <a:spLocks noChangeAspect="1"/>
          </p:cNvSpPr>
          <p:nvPr/>
        </p:nvSpPr>
        <p:spPr bwMode="auto">
          <a:xfrm>
            <a:off x="304844" y="390499"/>
            <a:ext cx="858568" cy="796856"/>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1"/>
          <p:cNvSpPr txBox="1">
            <a:spLocks noChangeArrowheads="1"/>
          </p:cNvSpPr>
          <p:nvPr/>
        </p:nvSpPr>
        <p:spPr bwMode="auto">
          <a:xfrm>
            <a:off x="559669" y="2109728"/>
            <a:ext cx="3827976" cy="367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Aft>
                <a:spcPts val="600"/>
              </a:spcAft>
            </a:pPr>
            <a:r>
              <a:rPr lang="en-US" altLang="zh-CN" sz="1400" dirty="0">
                <a:solidFill>
                  <a:schemeClr val="tx1">
                    <a:lumMod val="65000"/>
                    <a:lumOff val="35000"/>
                  </a:schemeClr>
                </a:solidFill>
                <a:latin typeface="+mn-lt"/>
                <a:ea typeface="+mn-ea"/>
                <a:cs typeface="+mn-ea"/>
                <a:sym typeface="+mn-lt"/>
              </a:rPr>
              <a:t>         </a:t>
            </a:r>
            <a:r>
              <a:rPr lang="en-US" altLang="zh-CN" sz="1400" b="1" dirty="0">
                <a:solidFill>
                  <a:schemeClr val="tx1">
                    <a:lumMod val="65000"/>
                    <a:lumOff val="35000"/>
                  </a:schemeClr>
                </a:solidFill>
                <a:latin typeface="+mn-lt"/>
                <a:ea typeface="+mn-ea"/>
                <a:cs typeface="+mn-ea"/>
                <a:sym typeface="+mn-lt"/>
              </a:rPr>
              <a:t>YOLO</a:t>
            </a:r>
            <a:r>
              <a:rPr lang="zh-CN" altLang="en-US" sz="1400" b="1" dirty="0">
                <a:solidFill>
                  <a:schemeClr val="tx1">
                    <a:lumMod val="65000"/>
                    <a:lumOff val="35000"/>
                  </a:schemeClr>
                </a:solidFill>
                <a:latin typeface="+mn-lt"/>
                <a:ea typeface="+mn-ea"/>
                <a:cs typeface="+mn-ea"/>
                <a:sym typeface="+mn-lt"/>
              </a:rPr>
              <a:t>是一种</a:t>
            </a:r>
            <a:r>
              <a:rPr lang="en-US" altLang="zh-CN" sz="1400" b="1" dirty="0">
                <a:solidFill>
                  <a:schemeClr val="tx1">
                    <a:lumMod val="65000"/>
                    <a:lumOff val="35000"/>
                  </a:schemeClr>
                </a:solidFill>
                <a:latin typeface="+mn-lt"/>
                <a:ea typeface="+mn-ea"/>
                <a:cs typeface="+mn-ea"/>
                <a:sym typeface="+mn-lt"/>
              </a:rPr>
              <a:t>one-stage</a:t>
            </a:r>
            <a:r>
              <a:rPr lang="zh-CN" altLang="en-US" sz="1400" b="1" dirty="0">
                <a:solidFill>
                  <a:schemeClr val="tx1">
                    <a:lumMod val="65000"/>
                    <a:lumOff val="35000"/>
                  </a:schemeClr>
                </a:solidFill>
                <a:latin typeface="+mn-lt"/>
                <a:ea typeface="+mn-ea"/>
                <a:cs typeface="+mn-ea"/>
                <a:sym typeface="+mn-lt"/>
              </a:rPr>
              <a:t>目标检测算法</a:t>
            </a:r>
            <a:r>
              <a:rPr lang="zh-CN" altLang="en-US" sz="1400" dirty="0">
                <a:solidFill>
                  <a:schemeClr val="tx1">
                    <a:lumMod val="65000"/>
                    <a:lumOff val="35000"/>
                  </a:schemeClr>
                </a:solidFill>
                <a:latin typeface="+mn-lt"/>
                <a:ea typeface="+mn-ea"/>
                <a:cs typeface="+mn-ea"/>
                <a:sym typeface="+mn-lt"/>
              </a:rPr>
              <a:t>，即仅需要“看”一次就可以识别出图片中物体的类别和边界框。而</a:t>
            </a:r>
            <a:r>
              <a:rPr lang="en-US" altLang="zh-CN" sz="1400" dirty="0">
                <a:solidFill>
                  <a:schemeClr val="tx1">
                    <a:lumMod val="65000"/>
                    <a:lumOff val="35000"/>
                  </a:schemeClr>
                </a:solidFill>
                <a:latin typeface="+mn-lt"/>
                <a:ea typeface="+mn-ea"/>
                <a:cs typeface="+mn-ea"/>
                <a:sym typeface="+mn-lt"/>
              </a:rPr>
              <a:t>YOLOv8</a:t>
            </a:r>
            <a:r>
              <a:rPr lang="zh-CN" altLang="en-US" sz="1400" dirty="0">
                <a:solidFill>
                  <a:schemeClr val="tx1">
                    <a:lumMod val="65000"/>
                    <a:lumOff val="35000"/>
                  </a:schemeClr>
                </a:solidFill>
                <a:latin typeface="+mn-lt"/>
                <a:ea typeface="+mn-ea"/>
                <a:cs typeface="+mn-ea"/>
                <a:sym typeface="+mn-lt"/>
              </a:rPr>
              <a:t>是</a:t>
            </a:r>
            <a:r>
              <a:rPr lang="en-US" altLang="zh-CN" sz="1400" dirty="0" err="1">
                <a:solidFill>
                  <a:schemeClr val="tx1">
                    <a:lumMod val="65000"/>
                    <a:lumOff val="35000"/>
                  </a:schemeClr>
                </a:solidFill>
                <a:latin typeface="+mn-lt"/>
                <a:ea typeface="+mn-ea"/>
                <a:cs typeface="+mn-ea"/>
                <a:sym typeface="+mn-lt"/>
              </a:rPr>
              <a:t>Ultralytics</a:t>
            </a:r>
            <a:r>
              <a:rPr lang="zh-CN" altLang="en-US" sz="1400" dirty="0">
                <a:solidFill>
                  <a:schemeClr val="tx1">
                    <a:lumMod val="65000"/>
                    <a:lumOff val="35000"/>
                  </a:schemeClr>
                </a:solidFill>
                <a:latin typeface="+mn-lt"/>
                <a:ea typeface="+mn-ea"/>
                <a:cs typeface="+mn-ea"/>
                <a:sym typeface="+mn-lt"/>
              </a:rPr>
              <a:t>公司最新推出的</a:t>
            </a:r>
            <a:r>
              <a:rPr lang="en-US" altLang="zh-CN" sz="1400" dirty="0">
                <a:solidFill>
                  <a:schemeClr val="tx1">
                    <a:lumMod val="65000"/>
                    <a:lumOff val="35000"/>
                  </a:schemeClr>
                </a:solidFill>
                <a:latin typeface="+mn-lt"/>
                <a:ea typeface="+mn-ea"/>
                <a:cs typeface="+mn-ea"/>
                <a:sym typeface="+mn-lt"/>
              </a:rPr>
              <a:t>YOLO</a:t>
            </a:r>
            <a:r>
              <a:rPr lang="zh-CN" altLang="en-US" sz="1400" dirty="0">
                <a:solidFill>
                  <a:schemeClr val="tx1">
                    <a:lumMod val="65000"/>
                    <a:lumOff val="35000"/>
                  </a:schemeClr>
                </a:solidFill>
                <a:latin typeface="+mn-lt"/>
                <a:ea typeface="+mn-ea"/>
                <a:cs typeface="+mn-ea"/>
                <a:sym typeface="+mn-lt"/>
              </a:rPr>
              <a:t>系列目标检测算法，可以用于图像分类、物体检测和实例分割等任务。</a:t>
            </a:r>
            <a:endParaRPr lang="en-US" altLang="zh-CN" sz="1400" dirty="0">
              <a:solidFill>
                <a:schemeClr val="tx1">
                  <a:lumMod val="65000"/>
                  <a:lumOff val="35000"/>
                </a:schemeClr>
              </a:solidFill>
              <a:latin typeface="+mn-lt"/>
              <a:ea typeface="+mn-ea"/>
              <a:cs typeface="+mn-ea"/>
              <a:sym typeface="+mn-lt"/>
            </a:endParaRPr>
          </a:p>
          <a:p>
            <a:pPr>
              <a:spcAft>
                <a:spcPts val="600"/>
              </a:spcAft>
            </a:pPr>
            <a:r>
              <a:rPr lang="en-US" altLang="zh-CN" sz="1400" dirty="0">
                <a:solidFill>
                  <a:schemeClr val="tx1">
                    <a:lumMod val="65000"/>
                    <a:lumOff val="35000"/>
                  </a:schemeClr>
                </a:solidFill>
                <a:latin typeface="+mn-lt"/>
                <a:ea typeface="+mn-ea"/>
                <a:cs typeface="+mn-ea"/>
                <a:sym typeface="+mn-lt"/>
              </a:rPr>
              <a:t>         YOLOv8</a:t>
            </a:r>
            <a:r>
              <a:rPr lang="zh-CN" altLang="en-US" sz="1400" dirty="0">
                <a:solidFill>
                  <a:schemeClr val="tx1">
                    <a:lumMod val="65000"/>
                    <a:lumOff val="35000"/>
                  </a:schemeClr>
                </a:solidFill>
                <a:latin typeface="+mn-lt"/>
                <a:ea typeface="+mn-ea"/>
                <a:cs typeface="+mn-ea"/>
                <a:sym typeface="+mn-lt"/>
              </a:rPr>
              <a:t>是一个</a:t>
            </a:r>
            <a:r>
              <a:rPr lang="en-US" altLang="zh-CN" sz="1400" b="1" dirty="0">
                <a:solidFill>
                  <a:schemeClr val="tx1">
                    <a:lumMod val="65000"/>
                    <a:lumOff val="35000"/>
                  </a:schemeClr>
                </a:solidFill>
                <a:latin typeface="+mn-lt"/>
                <a:ea typeface="+mn-ea"/>
                <a:cs typeface="+mn-ea"/>
                <a:sym typeface="+mn-lt"/>
              </a:rPr>
              <a:t>SOTA</a:t>
            </a:r>
            <a:r>
              <a:rPr lang="zh-CN" altLang="en-US" sz="1400" b="1" dirty="0">
                <a:solidFill>
                  <a:schemeClr val="tx1">
                    <a:lumMod val="65000"/>
                    <a:lumOff val="35000"/>
                  </a:schemeClr>
                </a:solidFill>
                <a:latin typeface="+mn-lt"/>
                <a:ea typeface="+mn-ea"/>
                <a:cs typeface="+mn-ea"/>
                <a:sym typeface="+mn-lt"/>
              </a:rPr>
              <a:t>模型</a:t>
            </a:r>
            <a:r>
              <a:rPr lang="zh-CN" altLang="en-US" sz="1400" dirty="0">
                <a:solidFill>
                  <a:schemeClr val="tx1">
                    <a:lumMod val="65000"/>
                    <a:lumOff val="35000"/>
                  </a:schemeClr>
                </a:solidFill>
                <a:latin typeface="+mn-lt"/>
                <a:ea typeface="+mn-ea"/>
                <a:cs typeface="+mn-ea"/>
                <a:sym typeface="+mn-lt"/>
              </a:rPr>
              <a:t>，网络结构如右图所示，主要可分为</a:t>
            </a:r>
            <a:r>
              <a:rPr lang="en-US" altLang="zh-CN" sz="1400" dirty="0">
                <a:solidFill>
                  <a:schemeClr val="tx1">
                    <a:lumMod val="65000"/>
                    <a:lumOff val="35000"/>
                  </a:schemeClr>
                </a:solidFill>
                <a:latin typeface="+mn-lt"/>
                <a:ea typeface="+mn-ea"/>
                <a:cs typeface="+mn-ea"/>
                <a:sym typeface="+mn-lt"/>
              </a:rPr>
              <a:t>Input</a:t>
            </a:r>
            <a:r>
              <a:rPr lang="zh-CN" altLang="en-US" sz="1400" dirty="0">
                <a:solidFill>
                  <a:schemeClr val="tx1">
                    <a:lumMod val="65000"/>
                    <a:lumOff val="35000"/>
                  </a:schemeClr>
                </a:solidFill>
                <a:latin typeface="+mn-lt"/>
                <a:ea typeface="+mn-ea"/>
                <a:cs typeface="+mn-ea"/>
                <a:sym typeface="+mn-lt"/>
              </a:rPr>
              <a:t>输入端、</a:t>
            </a:r>
            <a:r>
              <a:rPr lang="en-US" altLang="zh-CN" sz="1400" dirty="0">
                <a:solidFill>
                  <a:schemeClr val="tx1">
                    <a:lumMod val="65000"/>
                    <a:lumOff val="35000"/>
                  </a:schemeClr>
                </a:solidFill>
                <a:latin typeface="+mn-lt"/>
                <a:ea typeface="+mn-ea"/>
                <a:cs typeface="+mn-ea"/>
                <a:sym typeface="+mn-lt"/>
              </a:rPr>
              <a:t>Backbone</a:t>
            </a:r>
            <a:r>
              <a:rPr lang="zh-CN" altLang="en-US" sz="1400" dirty="0">
                <a:solidFill>
                  <a:schemeClr val="tx1">
                    <a:lumMod val="65000"/>
                    <a:lumOff val="35000"/>
                  </a:schemeClr>
                </a:solidFill>
                <a:latin typeface="+mn-lt"/>
                <a:ea typeface="+mn-ea"/>
                <a:cs typeface="+mn-ea"/>
                <a:sym typeface="+mn-lt"/>
              </a:rPr>
              <a:t>骨干神经网络、</a:t>
            </a:r>
            <a:r>
              <a:rPr lang="en-US" altLang="zh-CN" sz="1400" dirty="0">
                <a:solidFill>
                  <a:schemeClr val="tx1">
                    <a:lumMod val="65000"/>
                    <a:lumOff val="35000"/>
                  </a:schemeClr>
                </a:solidFill>
                <a:latin typeface="+mn-lt"/>
                <a:ea typeface="+mn-ea"/>
                <a:cs typeface="+mn-ea"/>
                <a:sym typeface="+mn-lt"/>
              </a:rPr>
              <a:t>Neck</a:t>
            </a:r>
            <a:r>
              <a:rPr lang="zh-CN" altLang="en-US" sz="1400" dirty="0">
                <a:solidFill>
                  <a:schemeClr val="tx1">
                    <a:lumMod val="65000"/>
                    <a:lumOff val="35000"/>
                  </a:schemeClr>
                </a:solidFill>
                <a:latin typeface="+mn-lt"/>
                <a:ea typeface="+mn-ea"/>
                <a:cs typeface="+mn-ea"/>
                <a:sym typeface="+mn-lt"/>
              </a:rPr>
              <a:t>混合特征网络层和</a:t>
            </a:r>
            <a:r>
              <a:rPr lang="en-US" altLang="zh-CN" sz="1400" dirty="0">
                <a:solidFill>
                  <a:schemeClr val="tx1">
                    <a:lumMod val="65000"/>
                    <a:lumOff val="35000"/>
                  </a:schemeClr>
                </a:solidFill>
                <a:latin typeface="+mn-lt"/>
                <a:ea typeface="+mn-ea"/>
                <a:cs typeface="+mn-ea"/>
                <a:sym typeface="+mn-lt"/>
              </a:rPr>
              <a:t>Head</a:t>
            </a:r>
            <a:r>
              <a:rPr lang="zh-CN" altLang="en-US" sz="1400" dirty="0">
                <a:solidFill>
                  <a:schemeClr val="tx1">
                    <a:lumMod val="65000"/>
                    <a:lumOff val="35000"/>
                  </a:schemeClr>
                </a:solidFill>
                <a:latin typeface="+mn-lt"/>
                <a:ea typeface="+mn-ea"/>
                <a:cs typeface="+mn-ea"/>
                <a:sym typeface="+mn-lt"/>
              </a:rPr>
              <a:t>预测层网络共</a:t>
            </a:r>
            <a:r>
              <a:rPr lang="en-US" altLang="zh-CN" sz="1400" dirty="0">
                <a:solidFill>
                  <a:schemeClr val="tx1">
                    <a:lumMod val="65000"/>
                    <a:lumOff val="35000"/>
                  </a:schemeClr>
                </a:solidFill>
                <a:latin typeface="+mn-lt"/>
                <a:ea typeface="+mn-ea"/>
                <a:cs typeface="+mn-ea"/>
                <a:sym typeface="+mn-lt"/>
              </a:rPr>
              <a:t>4</a:t>
            </a:r>
            <a:r>
              <a:rPr lang="zh-CN" altLang="en-US" sz="1400" dirty="0">
                <a:solidFill>
                  <a:schemeClr val="tx1">
                    <a:lumMod val="65000"/>
                    <a:lumOff val="35000"/>
                  </a:schemeClr>
                </a:solidFill>
                <a:latin typeface="+mn-lt"/>
                <a:ea typeface="+mn-ea"/>
                <a:cs typeface="+mn-ea"/>
                <a:sym typeface="+mn-lt"/>
              </a:rPr>
              <a:t>个部分。</a:t>
            </a:r>
          </a:p>
          <a:p>
            <a:pPr>
              <a:spcAft>
                <a:spcPts val="600"/>
              </a:spcAft>
            </a:pPr>
            <a:r>
              <a:rPr lang="zh-CN" altLang="en-US" sz="1400" b="1" dirty="0">
                <a:solidFill>
                  <a:schemeClr val="tx1">
                    <a:lumMod val="65000"/>
                    <a:lumOff val="35000"/>
                  </a:schemeClr>
                </a:solidFill>
                <a:latin typeface="+mn-lt"/>
                <a:ea typeface="+mn-ea"/>
                <a:cs typeface="+mn-ea"/>
                <a:sym typeface="+mn-lt"/>
              </a:rPr>
              <a:t>         </a:t>
            </a:r>
            <a:r>
              <a:rPr lang="zh-CN" altLang="en-US" sz="1400" dirty="0">
                <a:solidFill>
                  <a:schemeClr val="tx1">
                    <a:lumMod val="65000"/>
                    <a:lumOff val="35000"/>
                  </a:schemeClr>
                </a:solidFill>
                <a:latin typeface="+mn-lt"/>
                <a:ea typeface="+mn-ea"/>
                <a:cs typeface="+mn-ea"/>
                <a:sym typeface="+mn-lt"/>
              </a:rPr>
              <a:t>其具体创新点包括</a:t>
            </a:r>
            <a:r>
              <a:rPr lang="zh-CN" altLang="en-US" sz="1400" b="1" dirty="0">
                <a:solidFill>
                  <a:schemeClr val="tx1">
                    <a:lumMod val="65000"/>
                    <a:lumOff val="35000"/>
                  </a:schemeClr>
                </a:solidFill>
                <a:latin typeface="+mn-lt"/>
                <a:ea typeface="+mn-ea"/>
                <a:cs typeface="+mn-ea"/>
                <a:sym typeface="+mn-lt"/>
              </a:rPr>
              <a:t>一个新的骨干网络、一个新的</a:t>
            </a:r>
            <a:r>
              <a:rPr lang="en-US" altLang="zh-CN" sz="1400" b="1" dirty="0" err="1">
                <a:solidFill>
                  <a:schemeClr val="tx1">
                    <a:lumMod val="65000"/>
                    <a:lumOff val="35000"/>
                  </a:schemeClr>
                </a:solidFill>
                <a:latin typeface="+mn-lt"/>
                <a:ea typeface="+mn-ea"/>
                <a:cs typeface="+mn-ea"/>
                <a:sym typeface="+mn-lt"/>
              </a:rPr>
              <a:t>Ancher</a:t>
            </a:r>
            <a:r>
              <a:rPr lang="en-US" altLang="zh-CN" sz="1400" b="1" dirty="0">
                <a:solidFill>
                  <a:schemeClr val="tx1">
                    <a:lumMod val="65000"/>
                    <a:lumOff val="35000"/>
                  </a:schemeClr>
                </a:solidFill>
                <a:latin typeface="+mn-lt"/>
                <a:ea typeface="+mn-ea"/>
                <a:cs typeface="+mn-ea"/>
                <a:sym typeface="+mn-lt"/>
              </a:rPr>
              <a:t>-Free</a:t>
            </a:r>
            <a:r>
              <a:rPr lang="zh-CN" altLang="en-US" sz="1400" b="1" dirty="0">
                <a:solidFill>
                  <a:schemeClr val="tx1">
                    <a:lumMod val="65000"/>
                    <a:lumOff val="35000"/>
                  </a:schemeClr>
                </a:solidFill>
                <a:latin typeface="+mn-lt"/>
                <a:ea typeface="+mn-ea"/>
                <a:cs typeface="+mn-ea"/>
                <a:sym typeface="+mn-lt"/>
              </a:rPr>
              <a:t>检测头和一个新的损失函数，可在</a:t>
            </a:r>
            <a:r>
              <a:rPr lang="en-US" altLang="zh-CN" sz="1400" b="1" dirty="0">
                <a:solidFill>
                  <a:schemeClr val="tx1">
                    <a:lumMod val="65000"/>
                    <a:lumOff val="35000"/>
                  </a:schemeClr>
                </a:solidFill>
                <a:latin typeface="+mn-lt"/>
                <a:ea typeface="+mn-ea"/>
                <a:cs typeface="+mn-ea"/>
                <a:sym typeface="+mn-lt"/>
              </a:rPr>
              <a:t>CPU</a:t>
            </a:r>
            <a:r>
              <a:rPr lang="zh-CN" altLang="en-US" sz="1400" b="1" dirty="0">
                <a:solidFill>
                  <a:schemeClr val="tx1">
                    <a:lumMod val="65000"/>
                    <a:lumOff val="35000"/>
                  </a:schemeClr>
                </a:solidFill>
                <a:latin typeface="+mn-lt"/>
                <a:ea typeface="+mn-ea"/>
                <a:cs typeface="+mn-ea"/>
                <a:sym typeface="+mn-lt"/>
              </a:rPr>
              <a:t>到</a:t>
            </a:r>
            <a:r>
              <a:rPr lang="en-US" altLang="zh-CN" sz="1400" b="1" dirty="0">
                <a:solidFill>
                  <a:schemeClr val="tx1">
                    <a:lumMod val="65000"/>
                    <a:lumOff val="35000"/>
                  </a:schemeClr>
                </a:solidFill>
                <a:latin typeface="+mn-lt"/>
                <a:ea typeface="+mn-ea"/>
                <a:cs typeface="+mn-ea"/>
                <a:sym typeface="+mn-lt"/>
              </a:rPr>
              <a:t>GPU</a:t>
            </a:r>
            <a:r>
              <a:rPr lang="zh-CN" altLang="en-US" sz="1400" b="1" dirty="0">
                <a:solidFill>
                  <a:schemeClr val="tx1">
                    <a:lumMod val="65000"/>
                    <a:lumOff val="35000"/>
                  </a:schemeClr>
                </a:solidFill>
                <a:latin typeface="+mn-lt"/>
                <a:ea typeface="+mn-ea"/>
                <a:cs typeface="+mn-ea"/>
                <a:sym typeface="+mn-lt"/>
              </a:rPr>
              <a:t>的多种硬件平台上运行。</a:t>
            </a:r>
          </a:p>
          <a:p>
            <a:pPr>
              <a:spcAft>
                <a:spcPts val="600"/>
              </a:spcAft>
            </a:pPr>
            <a:r>
              <a:rPr lang="zh-CN" altLang="en-US" sz="1400" dirty="0">
                <a:solidFill>
                  <a:schemeClr val="tx1">
                    <a:lumMod val="65000"/>
                    <a:lumOff val="35000"/>
                  </a:schemeClr>
                </a:solidFill>
                <a:latin typeface="+mn-lt"/>
                <a:ea typeface="+mn-ea"/>
                <a:cs typeface="+mn-ea"/>
                <a:sym typeface="+mn-lt"/>
              </a:rPr>
              <a:t>         此外，</a:t>
            </a:r>
            <a:r>
              <a:rPr lang="en-US" altLang="zh-CN" sz="1400" dirty="0">
                <a:solidFill>
                  <a:schemeClr val="tx1">
                    <a:lumMod val="65000"/>
                    <a:lumOff val="35000"/>
                  </a:schemeClr>
                </a:solidFill>
                <a:latin typeface="+mn-lt"/>
                <a:ea typeface="+mn-ea"/>
                <a:cs typeface="+mn-ea"/>
                <a:sym typeface="+mn-lt"/>
              </a:rPr>
              <a:t>YOLOv8</a:t>
            </a:r>
            <a:r>
              <a:rPr lang="zh-CN" altLang="en-US" sz="1400" dirty="0">
                <a:solidFill>
                  <a:schemeClr val="tx1">
                    <a:lumMod val="65000"/>
                    <a:lumOff val="35000"/>
                  </a:schemeClr>
                </a:solidFill>
                <a:latin typeface="+mn-lt"/>
                <a:ea typeface="+mn-ea"/>
                <a:cs typeface="+mn-ea"/>
                <a:sym typeface="+mn-lt"/>
              </a:rPr>
              <a:t>还有一个特点就是</a:t>
            </a:r>
            <a:r>
              <a:rPr lang="zh-CN" altLang="en-US" sz="1400" b="1" dirty="0">
                <a:solidFill>
                  <a:schemeClr val="tx1">
                    <a:lumMod val="65000"/>
                    <a:lumOff val="35000"/>
                  </a:schemeClr>
                </a:solidFill>
                <a:latin typeface="+mn-lt"/>
                <a:ea typeface="+mn-ea"/>
                <a:cs typeface="+mn-ea"/>
                <a:sym typeface="+mn-lt"/>
              </a:rPr>
              <a:t>可扩展性</a:t>
            </a:r>
            <a:r>
              <a:rPr lang="zh-CN" altLang="en-US" sz="1400" dirty="0">
                <a:solidFill>
                  <a:schemeClr val="tx1">
                    <a:lumMod val="65000"/>
                    <a:lumOff val="35000"/>
                  </a:schemeClr>
                </a:solidFill>
                <a:latin typeface="+mn-lt"/>
                <a:ea typeface="+mn-ea"/>
                <a:cs typeface="+mn-ea"/>
                <a:sym typeface="+mn-lt"/>
              </a:rPr>
              <a:t>，</a:t>
            </a:r>
            <a:r>
              <a:rPr lang="en-US" altLang="zh-CN" sz="1400" dirty="0">
                <a:solidFill>
                  <a:schemeClr val="tx1">
                    <a:lumMod val="65000"/>
                    <a:lumOff val="35000"/>
                  </a:schemeClr>
                </a:solidFill>
                <a:latin typeface="+mn-lt"/>
                <a:ea typeface="+mn-ea"/>
                <a:cs typeface="+mn-ea"/>
                <a:sym typeface="+mn-lt"/>
              </a:rPr>
              <a:t>YOLOv8</a:t>
            </a:r>
            <a:r>
              <a:rPr lang="zh-CN" altLang="en-US" sz="1400" dirty="0">
                <a:solidFill>
                  <a:schemeClr val="tx1">
                    <a:lumMod val="65000"/>
                    <a:lumOff val="35000"/>
                  </a:schemeClr>
                </a:solidFill>
                <a:latin typeface="+mn-lt"/>
                <a:ea typeface="+mn-ea"/>
                <a:cs typeface="+mn-ea"/>
                <a:sym typeface="+mn-lt"/>
              </a:rPr>
              <a:t>开源库不仅仅能够用于</a:t>
            </a:r>
            <a:r>
              <a:rPr lang="en-US" altLang="zh-CN" sz="1400" dirty="0">
                <a:solidFill>
                  <a:schemeClr val="tx1">
                    <a:lumMod val="65000"/>
                    <a:lumOff val="35000"/>
                  </a:schemeClr>
                </a:solidFill>
                <a:latin typeface="+mn-lt"/>
                <a:ea typeface="+mn-ea"/>
                <a:cs typeface="+mn-ea"/>
                <a:sym typeface="+mn-lt"/>
              </a:rPr>
              <a:t>YOLO</a:t>
            </a:r>
            <a:r>
              <a:rPr lang="zh-CN" altLang="en-US" sz="1400" dirty="0">
                <a:solidFill>
                  <a:schemeClr val="tx1">
                    <a:lumMod val="65000"/>
                    <a:lumOff val="35000"/>
                  </a:schemeClr>
                </a:solidFill>
                <a:latin typeface="+mn-lt"/>
                <a:ea typeface="+mn-ea"/>
                <a:cs typeface="+mn-ea"/>
                <a:sym typeface="+mn-lt"/>
              </a:rPr>
              <a:t>系列模型，而且能够</a:t>
            </a:r>
            <a:r>
              <a:rPr lang="zh-CN" altLang="en-US" sz="1400" b="1" dirty="0">
                <a:solidFill>
                  <a:schemeClr val="tx1">
                    <a:lumMod val="65000"/>
                    <a:lumOff val="35000"/>
                  </a:schemeClr>
                </a:solidFill>
                <a:latin typeface="+mn-lt"/>
                <a:ea typeface="+mn-ea"/>
                <a:cs typeface="+mn-ea"/>
                <a:sym typeface="+mn-lt"/>
              </a:rPr>
              <a:t>支持非</a:t>
            </a:r>
            <a:r>
              <a:rPr lang="en-US" altLang="zh-CN" sz="1400" b="1" dirty="0">
                <a:solidFill>
                  <a:schemeClr val="tx1">
                    <a:lumMod val="65000"/>
                    <a:lumOff val="35000"/>
                  </a:schemeClr>
                </a:solidFill>
                <a:latin typeface="+mn-lt"/>
                <a:ea typeface="+mn-ea"/>
                <a:cs typeface="+mn-ea"/>
                <a:sym typeface="+mn-lt"/>
              </a:rPr>
              <a:t>YOLO</a:t>
            </a:r>
            <a:r>
              <a:rPr lang="zh-CN" altLang="en-US" sz="1400" b="1" dirty="0">
                <a:solidFill>
                  <a:schemeClr val="tx1">
                    <a:lumMod val="65000"/>
                    <a:lumOff val="35000"/>
                  </a:schemeClr>
                </a:solidFill>
                <a:latin typeface="+mn-lt"/>
                <a:ea typeface="+mn-ea"/>
                <a:cs typeface="+mn-ea"/>
                <a:sym typeface="+mn-lt"/>
              </a:rPr>
              <a:t>模型</a:t>
            </a:r>
            <a:r>
              <a:rPr lang="zh-CN" altLang="en-US" sz="1400" dirty="0">
                <a:solidFill>
                  <a:schemeClr val="tx1">
                    <a:lumMod val="65000"/>
                    <a:lumOff val="35000"/>
                  </a:schemeClr>
                </a:solidFill>
                <a:latin typeface="+mn-lt"/>
                <a:ea typeface="+mn-ea"/>
                <a:cs typeface="+mn-ea"/>
                <a:sym typeface="+mn-lt"/>
              </a:rPr>
              <a:t>以及分类分割、姿态估计等各类任务。</a:t>
            </a:r>
          </a:p>
        </p:txBody>
      </p:sp>
      <p:sp>
        <p:nvSpPr>
          <p:cNvPr id="12" name="PA_文本框 2"/>
          <p:cNvSpPr txBox="1"/>
          <p:nvPr>
            <p:custDataLst>
              <p:tags r:id="rId1"/>
            </p:custDataLst>
          </p:nvPr>
        </p:nvSpPr>
        <p:spPr>
          <a:xfrm>
            <a:off x="505618" y="1432139"/>
            <a:ext cx="3936078" cy="57291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lgn="ctr">
              <a:defRPr/>
            </a:pPr>
            <a:r>
              <a:rPr lang="en-US" altLang="zh-CN" sz="2800" dirty="0">
                <a:solidFill>
                  <a:srgbClr val="608274"/>
                </a:solidFill>
                <a:latin typeface="+mn-lt"/>
                <a:ea typeface="+mn-ea"/>
                <a:cs typeface="+mn-ea"/>
                <a:sym typeface="+mn-lt"/>
              </a:rPr>
              <a:t>YOLO</a:t>
            </a:r>
            <a:r>
              <a:rPr lang="zh-CN" altLang="en-US" sz="2800" dirty="0">
                <a:solidFill>
                  <a:srgbClr val="608274"/>
                </a:solidFill>
                <a:latin typeface="+mn-lt"/>
                <a:ea typeface="+mn-ea"/>
                <a:cs typeface="+mn-ea"/>
                <a:sym typeface="+mn-lt"/>
              </a:rPr>
              <a:t>算法简介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PA_文本框 2"/>
          <p:cNvSpPr txBox="1"/>
          <p:nvPr>
            <p:custDataLst>
              <p:tags r:id="rId1"/>
            </p:custDataLst>
          </p:nvPr>
        </p:nvSpPr>
        <p:spPr>
          <a:xfrm>
            <a:off x="4124631" y="644662"/>
            <a:ext cx="3942738"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en-US" altLang="zh-CN" dirty="0">
                <a:latin typeface="+mn-lt"/>
                <a:ea typeface="+mn-ea"/>
                <a:cs typeface="+mn-ea"/>
                <a:sym typeface="+mn-lt"/>
              </a:rPr>
              <a:t>YOLOv8</a:t>
            </a:r>
            <a:r>
              <a:rPr lang="zh-CN" altLang="en-US" dirty="0">
                <a:latin typeface="+mn-lt"/>
                <a:ea typeface="+mn-ea"/>
                <a:cs typeface="+mn-ea"/>
                <a:sym typeface="+mn-lt"/>
              </a:rPr>
              <a:t>模型最新应用</a:t>
            </a:r>
            <a:endParaRPr lang="en-US" dirty="0">
              <a:latin typeface="+mn-lt"/>
              <a:ea typeface="+mn-ea"/>
              <a:cs typeface="+mn-ea"/>
              <a:sym typeface="+mn-lt"/>
            </a:endParaRPr>
          </a:p>
        </p:txBody>
      </p:sp>
      <p:sp>
        <p:nvSpPr>
          <p:cNvPr id="9" name="文本框 8"/>
          <p:cNvSpPr txBox="1"/>
          <p:nvPr/>
        </p:nvSpPr>
        <p:spPr>
          <a:xfrm>
            <a:off x="7373867" y="1972818"/>
            <a:ext cx="2052546" cy="46166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bg1"/>
                </a:solidFill>
                <a:cs typeface="+mn-ea"/>
                <a:sym typeface="+mn-lt"/>
              </a:rPr>
              <a:t>Faster-YOLOv8</a:t>
            </a:r>
            <a:endParaRPr lang="zh-CN" altLang="en-US" sz="2400" b="1" dirty="0">
              <a:solidFill>
                <a:schemeClr val="bg1"/>
              </a:solidFill>
              <a:cs typeface="+mn-ea"/>
              <a:sym typeface="+mn-lt"/>
            </a:endParaRPr>
          </a:p>
        </p:txBody>
      </p:sp>
      <p:sp>
        <p:nvSpPr>
          <p:cNvPr id="11" name="1"/>
          <p:cNvSpPr txBox="1">
            <a:spLocks noChangeArrowheads="1"/>
          </p:cNvSpPr>
          <p:nvPr/>
        </p:nvSpPr>
        <p:spPr bwMode="auto">
          <a:xfrm>
            <a:off x="7462678" y="2543839"/>
            <a:ext cx="3694477" cy="326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300" dirty="0">
                <a:solidFill>
                  <a:schemeClr val="bg1"/>
                </a:solidFill>
                <a:latin typeface="+mn-lt"/>
                <a:ea typeface="+mn-ea"/>
                <a:cs typeface="+mn-ea"/>
                <a:sym typeface="+mn-lt"/>
              </a:rPr>
              <a:t>        2023</a:t>
            </a:r>
            <a:r>
              <a:rPr lang="zh-CN" altLang="en-US" sz="1300" dirty="0">
                <a:solidFill>
                  <a:schemeClr val="bg1"/>
                </a:solidFill>
                <a:latin typeface="+mn-lt"/>
                <a:ea typeface="+mn-ea"/>
                <a:cs typeface="+mn-ea"/>
                <a:sym typeface="+mn-lt"/>
              </a:rPr>
              <a:t>年</a:t>
            </a:r>
            <a:r>
              <a:rPr lang="en-US" altLang="zh-CN" sz="1300" dirty="0">
                <a:solidFill>
                  <a:schemeClr val="bg1"/>
                </a:solidFill>
                <a:latin typeface="+mn-lt"/>
                <a:ea typeface="+mn-ea"/>
                <a:cs typeface="+mn-ea"/>
                <a:sym typeface="+mn-lt"/>
              </a:rPr>
              <a:t>10</a:t>
            </a:r>
            <a:r>
              <a:rPr lang="zh-CN" altLang="en-US" sz="1300" dirty="0">
                <a:solidFill>
                  <a:schemeClr val="bg1"/>
                </a:solidFill>
                <a:latin typeface="+mn-lt"/>
                <a:ea typeface="+mn-ea"/>
                <a:cs typeface="+mn-ea"/>
                <a:sym typeface="+mn-lt"/>
              </a:rPr>
              <a:t>月，</a:t>
            </a:r>
            <a:r>
              <a:rPr lang="zh-CN" altLang="en-US" sz="1300" b="1" dirty="0">
                <a:solidFill>
                  <a:schemeClr val="bg1"/>
                </a:solidFill>
                <a:latin typeface="+mn-lt"/>
                <a:ea typeface="+mn-ea"/>
                <a:cs typeface="+mn-ea"/>
                <a:sym typeface="+mn-lt"/>
              </a:rPr>
              <a:t>福建理工大学高良彭团队</a:t>
            </a:r>
            <a:r>
              <a:rPr lang="zh-CN" altLang="en-US" sz="1300" dirty="0">
                <a:solidFill>
                  <a:schemeClr val="bg1"/>
                </a:solidFill>
                <a:latin typeface="+mn-lt"/>
                <a:ea typeface="+mn-ea"/>
                <a:cs typeface="+mn-ea"/>
                <a:sym typeface="+mn-lt"/>
              </a:rPr>
              <a:t>基于</a:t>
            </a:r>
            <a:r>
              <a:rPr lang="en-US" altLang="zh-CN" sz="1300" dirty="0">
                <a:solidFill>
                  <a:schemeClr val="bg1"/>
                </a:solidFill>
                <a:latin typeface="+mn-lt"/>
                <a:ea typeface="+mn-ea"/>
                <a:cs typeface="+mn-ea"/>
                <a:sym typeface="+mn-lt"/>
              </a:rPr>
              <a:t>YOLOv8n</a:t>
            </a:r>
            <a:r>
              <a:rPr lang="zh-CN" altLang="en-US" sz="1300" dirty="0">
                <a:solidFill>
                  <a:schemeClr val="bg1"/>
                </a:solidFill>
                <a:latin typeface="+mn-lt"/>
                <a:ea typeface="+mn-ea"/>
                <a:cs typeface="+mn-ea"/>
                <a:sym typeface="+mn-lt"/>
              </a:rPr>
              <a:t>网络模型提出了一种</a:t>
            </a:r>
            <a:r>
              <a:rPr lang="zh-CN" altLang="en-US" sz="1300" b="1" dirty="0">
                <a:solidFill>
                  <a:schemeClr val="bg1"/>
                </a:solidFill>
                <a:latin typeface="+mn-lt"/>
                <a:ea typeface="+mn-ea"/>
                <a:cs typeface="+mn-ea"/>
                <a:sym typeface="+mn-lt"/>
              </a:rPr>
              <a:t>新的交通标志检测算法</a:t>
            </a:r>
            <a:r>
              <a:rPr lang="en-US" altLang="zh-CN" sz="1300" b="1" dirty="0">
                <a:solidFill>
                  <a:schemeClr val="bg1"/>
                </a:solidFill>
                <a:latin typeface="+mn-lt"/>
                <a:ea typeface="+mn-ea"/>
                <a:cs typeface="+mn-ea"/>
                <a:sym typeface="+mn-lt"/>
              </a:rPr>
              <a:t>—Faster-YOLOv8</a:t>
            </a:r>
            <a:r>
              <a:rPr lang="zh-CN" altLang="en-US" sz="1300" dirty="0">
                <a:solidFill>
                  <a:schemeClr val="bg1"/>
                </a:solidFill>
                <a:latin typeface="+mn-lt"/>
                <a:ea typeface="+mn-ea"/>
                <a:cs typeface="+mn-ea"/>
                <a:sym typeface="+mn-lt"/>
              </a:rPr>
              <a:t>。</a:t>
            </a:r>
            <a:endParaRPr lang="en-US" altLang="zh-CN" sz="1300" dirty="0">
              <a:solidFill>
                <a:schemeClr val="bg1"/>
              </a:solidFill>
              <a:latin typeface="+mn-lt"/>
              <a:ea typeface="+mn-ea"/>
              <a:cs typeface="+mn-ea"/>
              <a:sym typeface="+mn-lt"/>
            </a:endParaRPr>
          </a:p>
          <a:p>
            <a:pPr>
              <a:lnSpc>
                <a:spcPct val="150000"/>
              </a:lnSpc>
            </a:pPr>
            <a:r>
              <a:rPr lang="en-US" altLang="zh-CN" sz="1300" dirty="0">
                <a:solidFill>
                  <a:schemeClr val="bg1"/>
                </a:solidFill>
                <a:latin typeface="+mn-lt"/>
                <a:ea typeface="+mn-ea"/>
                <a:cs typeface="+mn-ea"/>
                <a:sym typeface="+mn-lt"/>
              </a:rPr>
              <a:t>         </a:t>
            </a:r>
            <a:r>
              <a:rPr lang="zh-CN" altLang="en-US" sz="1300" dirty="0">
                <a:solidFill>
                  <a:schemeClr val="bg1"/>
                </a:solidFill>
                <a:latin typeface="+mn-lt"/>
                <a:ea typeface="+mn-ea"/>
                <a:cs typeface="+mn-ea"/>
                <a:sym typeface="+mn-lt"/>
              </a:rPr>
              <a:t>该模型在</a:t>
            </a:r>
            <a:r>
              <a:rPr lang="en-US" altLang="zh-CN" sz="1300" dirty="0">
                <a:solidFill>
                  <a:schemeClr val="bg1"/>
                </a:solidFill>
                <a:latin typeface="+mn-lt"/>
                <a:ea typeface="+mn-ea"/>
                <a:cs typeface="+mn-ea"/>
                <a:sym typeface="+mn-lt"/>
              </a:rPr>
              <a:t>Neck</a:t>
            </a:r>
            <a:r>
              <a:rPr lang="zh-CN" altLang="en-US" sz="1300" dirty="0">
                <a:solidFill>
                  <a:schemeClr val="bg1"/>
                </a:solidFill>
                <a:latin typeface="+mn-lt"/>
                <a:ea typeface="+mn-ea"/>
                <a:cs typeface="+mn-ea"/>
                <a:sym typeface="+mn-lt"/>
              </a:rPr>
              <a:t>部分采用</a:t>
            </a:r>
            <a:r>
              <a:rPr lang="en-US" altLang="zh-CN" sz="1300" dirty="0">
                <a:solidFill>
                  <a:schemeClr val="bg1"/>
                </a:solidFill>
                <a:latin typeface="+mn-lt"/>
                <a:ea typeface="+mn-ea"/>
                <a:cs typeface="+mn-ea"/>
                <a:sym typeface="+mn-lt"/>
              </a:rPr>
              <a:t>C2f-Faster</a:t>
            </a:r>
            <a:r>
              <a:rPr lang="zh-CN" altLang="en-US" sz="1300" dirty="0">
                <a:solidFill>
                  <a:schemeClr val="bg1"/>
                </a:solidFill>
                <a:latin typeface="+mn-lt"/>
                <a:ea typeface="+mn-ea"/>
                <a:cs typeface="+mn-ea"/>
                <a:sym typeface="+mn-lt"/>
              </a:rPr>
              <a:t>模块（</a:t>
            </a:r>
            <a:r>
              <a:rPr lang="en-US" altLang="zh-CN" sz="1300" dirty="0">
                <a:solidFill>
                  <a:schemeClr val="bg1"/>
                </a:solidFill>
                <a:latin typeface="+mn-lt"/>
                <a:ea typeface="+mn-ea"/>
                <a:cs typeface="+mn-ea"/>
                <a:sym typeface="+mn-lt"/>
              </a:rPr>
              <a:t>C2f</a:t>
            </a:r>
            <a:r>
              <a:rPr lang="zh-CN" altLang="en-US" sz="1300" dirty="0">
                <a:solidFill>
                  <a:schemeClr val="bg1"/>
                </a:solidFill>
                <a:latin typeface="+mn-lt"/>
                <a:ea typeface="+mn-ea"/>
                <a:cs typeface="+mn-ea"/>
                <a:sym typeface="+mn-lt"/>
              </a:rPr>
              <a:t>和</a:t>
            </a:r>
            <a:r>
              <a:rPr lang="en-US" altLang="zh-CN" sz="1300" dirty="0" err="1">
                <a:solidFill>
                  <a:schemeClr val="bg1"/>
                </a:solidFill>
                <a:latin typeface="+mn-lt"/>
                <a:ea typeface="+mn-ea"/>
                <a:cs typeface="+mn-ea"/>
                <a:sym typeface="+mn-lt"/>
              </a:rPr>
              <a:t>FasterNet</a:t>
            </a:r>
            <a:r>
              <a:rPr lang="zh-CN" altLang="en-US" sz="1300" dirty="0">
                <a:solidFill>
                  <a:schemeClr val="bg1"/>
                </a:solidFill>
                <a:latin typeface="+mn-lt"/>
                <a:ea typeface="+mn-ea"/>
                <a:cs typeface="+mn-ea"/>
                <a:sym typeface="+mn-lt"/>
              </a:rPr>
              <a:t>的高效融合）来优化</a:t>
            </a:r>
            <a:r>
              <a:rPr lang="en-US" altLang="zh-CN" sz="1300" dirty="0">
                <a:solidFill>
                  <a:schemeClr val="bg1"/>
                </a:solidFill>
                <a:latin typeface="+mn-lt"/>
                <a:ea typeface="+mn-ea"/>
                <a:cs typeface="+mn-ea"/>
                <a:sym typeface="+mn-lt"/>
              </a:rPr>
              <a:t>YOLOv8n</a:t>
            </a:r>
            <a:r>
              <a:rPr lang="zh-CN" altLang="en-US" sz="1300" dirty="0">
                <a:solidFill>
                  <a:schemeClr val="bg1"/>
                </a:solidFill>
                <a:latin typeface="+mn-lt"/>
                <a:ea typeface="+mn-ea"/>
                <a:cs typeface="+mn-ea"/>
                <a:sym typeface="+mn-lt"/>
              </a:rPr>
              <a:t>网络结构，降低模型参数量及模型大小；引入</a:t>
            </a:r>
            <a:r>
              <a:rPr lang="en-US" altLang="zh-CN" sz="1300" dirty="0">
                <a:solidFill>
                  <a:schemeClr val="bg1"/>
                </a:solidFill>
                <a:latin typeface="+mn-lt"/>
                <a:ea typeface="+mn-ea"/>
                <a:cs typeface="+mn-ea"/>
                <a:sym typeface="+mn-lt"/>
              </a:rPr>
              <a:t>EMA</a:t>
            </a:r>
            <a:r>
              <a:rPr lang="zh-CN" altLang="en-US" sz="1300" dirty="0">
                <a:solidFill>
                  <a:schemeClr val="bg1"/>
                </a:solidFill>
                <a:latin typeface="+mn-lt"/>
                <a:ea typeface="+mn-ea"/>
                <a:cs typeface="+mn-ea"/>
                <a:sym typeface="+mn-lt"/>
              </a:rPr>
              <a:t>注意力机制，并应用于模型主干网络，实现了更好的多尺度感知和空间感知，增强了模型的特征提取能力；通过添加小目标检测层，有效地结合了不同尺度特征信息，保留更多的细节信息，从而提高了对小目标的检测能力；采用</a:t>
            </a:r>
            <a:r>
              <a:rPr lang="en-US" altLang="zh-CN" sz="1300" dirty="0" err="1">
                <a:solidFill>
                  <a:schemeClr val="bg1"/>
                </a:solidFill>
                <a:latin typeface="+mn-lt"/>
                <a:ea typeface="+mn-ea"/>
                <a:cs typeface="+mn-ea"/>
                <a:sym typeface="+mn-lt"/>
              </a:rPr>
              <a:t>SioU</a:t>
            </a:r>
            <a:r>
              <a:rPr lang="zh-CN" altLang="en-US" sz="1300" dirty="0">
                <a:solidFill>
                  <a:schemeClr val="bg1"/>
                </a:solidFill>
                <a:latin typeface="+mn-lt"/>
                <a:ea typeface="+mn-ea"/>
                <a:cs typeface="+mn-ea"/>
                <a:sym typeface="+mn-lt"/>
              </a:rPr>
              <a:t>作为边界损失函数提高检测精度。</a:t>
            </a:r>
          </a:p>
        </p:txBody>
      </p:sp>
      <p:pic>
        <p:nvPicPr>
          <p:cNvPr id="12" name="图片 11">
            <a:extLst>
              <a:ext uri="{FF2B5EF4-FFF2-40B4-BE49-F238E27FC236}">
                <a16:creationId xmlns:a16="http://schemas.microsoft.com/office/drawing/2014/main" id="{0DC54182-0964-90E8-C9C7-FC2A189A49DB}"/>
              </a:ext>
            </a:extLst>
          </p:cNvPr>
          <p:cNvPicPr>
            <a:picLocks noChangeAspect="1"/>
          </p:cNvPicPr>
          <p:nvPr/>
        </p:nvPicPr>
        <p:blipFill>
          <a:blip r:embed="rId4"/>
          <a:stretch>
            <a:fillRect/>
          </a:stretch>
        </p:blipFill>
        <p:spPr>
          <a:xfrm>
            <a:off x="1003162" y="1972818"/>
            <a:ext cx="6087533" cy="3926150"/>
          </a:xfrm>
          <a:prstGeom prst="rect">
            <a:avLst/>
          </a:prstGeom>
        </p:spPr>
      </p:pic>
    </p:spTree>
    <p:extLst>
      <p:ext uri="{BB962C8B-B14F-4D97-AF65-F5344CB8AC3E}">
        <p14:creationId xmlns:p14="http://schemas.microsoft.com/office/powerpoint/2010/main" val="182684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PA_文本框 2"/>
          <p:cNvSpPr txBox="1"/>
          <p:nvPr>
            <p:custDataLst>
              <p:tags r:id="rId1"/>
            </p:custDataLst>
          </p:nvPr>
        </p:nvSpPr>
        <p:spPr>
          <a:xfrm>
            <a:off x="4124631" y="644662"/>
            <a:ext cx="3942738"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en-US" altLang="zh-CN" dirty="0">
                <a:latin typeface="+mn-lt"/>
                <a:ea typeface="+mn-ea"/>
                <a:cs typeface="+mn-ea"/>
                <a:sym typeface="+mn-lt"/>
              </a:rPr>
              <a:t>YOLOv8</a:t>
            </a:r>
            <a:r>
              <a:rPr lang="zh-CN" altLang="en-US" dirty="0">
                <a:latin typeface="+mn-lt"/>
                <a:ea typeface="+mn-ea"/>
                <a:cs typeface="+mn-ea"/>
                <a:sym typeface="+mn-lt"/>
              </a:rPr>
              <a:t>模型最新应用</a:t>
            </a:r>
            <a:endParaRPr lang="en-US" dirty="0">
              <a:latin typeface="+mn-lt"/>
              <a:ea typeface="+mn-ea"/>
              <a:cs typeface="+mn-ea"/>
              <a:sym typeface="+mn-lt"/>
            </a:endParaRPr>
          </a:p>
        </p:txBody>
      </p:sp>
      <p:sp>
        <p:nvSpPr>
          <p:cNvPr id="9" name="文本框 8"/>
          <p:cNvSpPr txBox="1"/>
          <p:nvPr/>
        </p:nvSpPr>
        <p:spPr>
          <a:xfrm>
            <a:off x="7275863" y="2186669"/>
            <a:ext cx="2030368"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轻量化</a:t>
            </a:r>
            <a:r>
              <a:rPr lang="en-US" altLang="zh-CN" sz="2400" b="1" dirty="0" err="1">
                <a:solidFill>
                  <a:schemeClr val="bg1"/>
                </a:solidFill>
                <a:cs typeface="+mn-ea"/>
                <a:sym typeface="+mn-lt"/>
              </a:rPr>
              <a:t>BiFPN</a:t>
            </a:r>
            <a:endParaRPr lang="zh-CN" altLang="en-US" sz="2400" b="1" dirty="0">
              <a:solidFill>
                <a:schemeClr val="bg1"/>
              </a:solidFill>
              <a:cs typeface="+mn-ea"/>
              <a:sym typeface="+mn-lt"/>
            </a:endParaRPr>
          </a:p>
        </p:txBody>
      </p:sp>
      <p:sp>
        <p:nvSpPr>
          <p:cNvPr id="11" name="1"/>
          <p:cNvSpPr txBox="1">
            <a:spLocks noChangeArrowheads="1"/>
          </p:cNvSpPr>
          <p:nvPr/>
        </p:nvSpPr>
        <p:spPr bwMode="auto">
          <a:xfrm>
            <a:off x="7364674" y="2757690"/>
            <a:ext cx="3814602" cy="266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300" dirty="0">
                <a:solidFill>
                  <a:schemeClr val="bg1"/>
                </a:solidFill>
                <a:latin typeface="+mn-lt"/>
                <a:ea typeface="+mn-ea"/>
                <a:cs typeface="+mn-ea"/>
                <a:sym typeface="+mn-lt"/>
              </a:rPr>
              <a:t>        而</a:t>
            </a:r>
            <a:r>
              <a:rPr lang="zh-CN" altLang="en-US" sz="1300" b="1" dirty="0">
                <a:solidFill>
                  <a:schemeClr val="bg1"/>
                </a:solidFill>
                <a:latin typeface="+mn-lt"/>
                <a:ea typeface="+mn-ea"/>
                <a:cs typeface="+mn-ea"/>
                <a:sym typeface="+mn-lt"/>
              </a:rPr>
              <a:t>江祥奎团队</a:t>
            </a:r>
            <a:r>
              <a:rPr lang="zh-CN" altLang="en-US" sz="1300" dirty="0">
                <a:solidFill>
                  <a:schemeClr val="bg1"/>
                </a:solidFill>
                <a:latin typeface="+mn-lt"/>
                <a:ea typeface="+mn-ea"/>
                <a:cs typeface="+mn-ea"/>
                <a:sym typeface="+mn-lt"/>
              </a:rPr>
              <a:t>为了改善在动态场景下同步定位与地图绘制</a:t>
            </a:r>
            <a:r>
              <a:rPr lang="en-US" altLang="zh-CN" sz="1300" dirty="0">
                <a:solidFill>
                  <a:schemeClr val="bg1"/>
                </a:solidFill>
                <a:latin typeface="+mn-lt"/>
                <a:ea typeface="+mn-ea"/>
                <a:cs typeface="+mn-ea"/>
                <a:sym typeface="+mn-lt"/>
              </a:rPr>
              <a:t>(Simultaneous Localization And Mapping, SLAM)</a:t>
            </a:r>
            <a:r>
              <a:rPr lang="zh-CN" altLang="en-US" sz="1300" dirty="0">
                <a:solidFill>
                  <a:schemeClr val="bg1"/>
                </a:solidFill>
                <a:latin typeface="+mn-lt"/>
                <a:ea typeface="+mn-ea"/>
                <a:cs typeface="+mn-ea"/>
                <a:sym typeface="+mn-lt"/>
              </a:rPr>
              <a:t>算法定位精度低的问题，提出一种</a:t>
            </a:r>
            <a:r>
              <a:rPr lang="zh-CN" altLang="en-US" sz="1300" b="1" dirty="0">
                <a:solidFill>
                  <a:schemeClr val="bg1"/>
                </a:solidFill>
                <a:latin typeface="+mn-lt"/>
                <a:ea typeface="+mn-ea"/>
                <a:cs typeface="+mn-ea"/>
                <a:sym typeface="+mn-lt"/>
              </a:rPr>
              <a:t>基于轻量化</a:t>
            </a:r>
            <a:r>
              <a:rPr lang="en-US" altLang="zh-CN" sz="1300" b="1" dirty="0">
                <a:solidFill>
                  <a:schemeClr val="bg1"/>
                </a:solidFill>
                <a:latin typeface="+mn-lt"/>
                <a:ea typeface="+mn-ea"/>
                <a:cs typeface="+mn-ea"/>
                <a:sym typeface="+mn-lt"/>
              </a:rPr>
              <a:t>YOLOv8n</a:t>
            </a:r>
            <a:r>
              <a:rPr lang="zh-CN" altLang="en-US" sz="1300" b="1" dirty="0">
                <a:solidFill>
                  <a:schemeClr val="bg1"/>
                </a:solidFill>
                <a:latin typeface="+mn-lt"/>
                <a:ea typeface="+mn-ea"/>
                <a:cs typeface="+mn-ea"/>
                <a:sym typeface="+mn-lt"/>
              </a:rPr>
              <a:t>的动态视觉</a:t>
            </a:r>
            <a:r>
              <a:rPr lang="en-US" altLang="zh-CN" sz="1300" b="1" dirty="0">
                <a:solidFill>
                  <a:schemeClr val="bg1"/>
                </a:solidFill>
                <a:latin typeface="+mn-lt"/>
                <a:ea typeface="+mn-ea"/>
                <a:cs typeface="+mn-ea"/>
                <a:sym typeface="+mn-lt"/>
              </a:rPr>
              <a:t>SLAM</a:t>
            </a:r>
            <a:r>
              <a:rPr lang="zh-CN" altLang="en-US" sz="1300" b="1" dirty="0">
                <a:solidFill>
                  <a:schemeClr val="bg1"/>
                </a:solidFill>
                <a:latin typeface="+mn-lt"/>
                <a:ea typeface="+mn-ea"/>
                <a:cs typeface="+mn-ea"/>
                <a:sym typeface="+mn-lt"/>
              </a:rPr>
              <a:t>算法</a:t>
            </a:r>
            <a:r>
              <a:rPr lang="zh-CN" altLang="en-US" sz="1300" dirty="0">
                <a:solidFill>
                  <a:schemeClr val="bg1"/>
                </a:solidFill>
                <a:latin typeface="+mn-lt"/>
                <a:ea typeface="+mn-ea"/>
                <a:cs typeface="+mn-ea"/>
                <a:sym typeface="+mn-lt"/>
              </a:rPr>
              <a:t>：利用</a:t>
            </a:r>
            <a:r>
              <a:rPr lang="zh-CN" altLang="en-US" sz="1300" b="1" dirty="0">
                <a:solidFill>
                  <a:schemeClr val="bg1"/>
                </a:solidFill>
                <a:latin typeface="+mn-lt"/>
                <a:ea typeface="+mn-ea"/>
                <a:cs typeface="+mn-ea"/>
                <a:sym typeface="+mn-lt"/>
              </a:rPr>
              <a:t>加权双向特征金字塔网络</a:t>
            </a:r>
            <a:r>
              <a:rPr lang="en-US" altLang="zh-CN" sz="1300" dirty="0">
                <a:solidFill>
                  <a:schemeClr val="bg1"/>
                </a:solidFill>
                <a:latin typeface="+mn-lt"/>
                <a:ea typeface="+mn-ea"/>
                <a:cs typeface="+mn-ea"/>
                <a:sym typeface="+mn-lt"/>
              </a:rPr>
              <a:t>(Bidirectional Feature Pyramid Network, </a:t>
            </a:r>
            <a:r>
              <a:rPr lang="en-US" altLang="zh-CN" sz="1300" dirty="0" err="1">
                <a:solidFill>
                  <a:schemeClr val="bg1"/>
                </a:solidFill>
                <a:latin typeface="+mn-lt"/>
                <a:ea typeface="+mn-ea"/>
                <a:cs typeface="+mn-ea"/>
                <a:sym typeface="+mn-lt"/>
              </a:rPr>
              <a:t>BiFPN</a:t>
            </a:r>
            <a:r>
              <a:rPr lang="en-US" altLang="zh-CN" sz="1300" dirty="0">
                <a:solidFill>
                  <a:schemeClr val="bg1"/>
                </a:solidFill>
                <a:latin typeface="+mn-lt"/>
                <a:ea typeface="+mn-ea"/>
                <a:cs typeface="+mn-ea"/>
                <a:sym typeface="+mn-lt"/>
              </a:rPr>
              <a:t>)</a:t>
            </a:r>
            <a:r>
              <a:rPr lang="zh-CN" altLang="en-US" sz="1300" dirty="0">
                <a:solidFill>
                  <a:schemeClr val="bg1"/>
                </a:solidFill>
                <a:latin typeface="+mn-lt"/>
                <a:ea typeface="+mn-ea"/>
                <a:cs typeface="+mn-ea"/>
                <a:sym typeface="+mn-lt"/>
              </a:rPr>
              <a:t>对</a:t>
            </a:r>
            <a:r>
              <a:rPr lang="en-US" altLang="zh-CN" sz="1300" dirty="0">
                <a:solidFill>
                  <a:schemeClr val="bg1"/>
                </a:solidFill>
                <a:latin typeface="+mn-lt"/>
                <a:ea typeface="+mn-ea"/>
                <a:cs typeface="+mn-ea"/>
                <a:sym typeface="+mn-lt"/>
              </a:rPr>
              <a:t>YOLOv8n</a:t>
            </a:r>
            <a:r>
              <a:rPr lang="zh-CN" altLang="en-US" sz="1300" dirty="0">
                <a:solidFill>
                  <a:schemeClr val="bg1"/>
                </a:solidFill>
                <a:latin typeface="+mn-lt"/>
                <a:ea typeface="+mn-ea"/>
                <a:cs typeface="+mn-ea"/>
                <a:sym typeface="+mn-lt"/>
              </a:rPr>
              <a:t>模型进行轻量化改进，减少其参数量；在</a:t>
            </a:r>
            <a:r>
              <a:rPr lang="en-US" altLang="zh-CN" sz="1300" dirty="0">
                <a:solidFill>
                  <a:schemeClr val="bg1"/>
                </a:solidFill>
                <a:latin typeface="+mn-lt"/>
                <a:ea typeface="+mn-ea"/>
                <a:cs typeface="+mn-ea"/>
                <a:sym typeface="+mn-lt"/>
              </a:rPr>
              <a:t>SLAM</a:t>
            </a:r>
            <a:r>
              <a:rPr lang="zh-CN" altLang="en-US" sz="1300" dirty="0">
                <a:solidFill>
                  <a:schemeClr val="bg1"/>
                </a:solidFill>
                <a:latin typeface="+mn-lt"/>
                <a:ea typeface="+mn-ea"/>
                <a:cs typeface="+mn-ea"/>
                <a:sym typeface="+mn-lt"/>
              </a:rPr>
              <a:t>算法中引入轻量化</a:t>
            </a:r>
            <a:r>
              <a:rPr lang="en-US" altLang="zh-CN" sz="1300" dirty="0">
                <a:solidFill>
                  <a:schemeClr val="bg1"/>
                </a:solidFill>
                <a:latin typeface="+mn-lt"/>
                <a:ea typeface="+mn-ea"/>
                <a:cs typeface="+mn-ea"/>
                <a:sym typeface="+mn-lt"/>
              </a:rPr>
              <a:t>YOLOv8n</a:t>
            </a:r>
            <a:r>
              <a:rPr lang="zh-CN" altLang="en-US" sz="1300" dirty="0">
                <a:solidFill>
                  <a:schemeClr val="bg1"/>
                </a:solidFill>
                <a:latin typeface="+mn-lt"/>
                <a:ea typeface="+mn-ea"/>
                <a:cs typeface="+mn-ea"/>
                <a:sym typeface="+mn-lt"/>
              </a:rPr>
              <a:t>模型，并结合稀疏光流法组成目标检测线程，以去除动态特征点，利用经过筛选的特征点进行特征匹配和位姿估计。</a:t>
            </a:r>
          </a:p>
        </p:txBody>
      </p:sp>
      <p:pic>
        <p:nvPicPr>
          <p:cNvPr id="2" name="图片 1">
            <a:extLst>
              <a:ext uri="{FF2B5EF4-FFF2-40B4-BE49-F238E27FC236}">
                <a16:creationId xmlns:a16="http://schemas.microsoft.com/office/drawing/2014/main" id="{F1349B2C-54A7-BE16-328B-4F5DA2FABCF5}"/>
              </a:ext>
            </a:extLst>
          </p:cNvPr>
          <p:cNvPicPr>
            <a:picLocks noChangeAspect="1"/>
          </p:cNvPicPr>
          <p:nvPr/>
        </p:nvPicPr>
        <p:blipFill>
          <a:blip r:embed="rId4"/>
          <a:stretch>
            <a:fillRect/>
          </a:stretch>
        </p:blipFill>
        <p:spPr>
          <a:xfrm>
            <a:off x="1017909" y="1972818"/>
            <a:ext cx="5825342" cy="3927085"/>
          </a:xfrm>
          <a:prstGeom prst="rect">
            <a:avLst/>
          </a:prstGeom>
        </p:spPr>
      </p:pic>
    </p:spTree>
    <p:extLst>
      <p:ext uri="{BB962C8B-B14F-4D97-AF65-F5344CB8AC3E}">
        <p14:creationId xmlns:p14="http://schemas.microsoft.com/office/powerpoint/2010/main" val="16751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9d7c46b9-0318-42d5-9977-d88b96e0e868"/>
  <p:tag name="COMMONDATA" val="eyJjb3VudCI6MSwiaGRpZCI6IjgwMTEzOTMxYTllMDgyYmY3MGViZDIyZjNkZWMzYTdkIiwidXNlckNvdW50IjoxfQ=="/>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b3hkdq">
      <a:majorFont>
        <a:latin typeface="仓耳青禾体-谷力 W05"/>
        <a:ea typeface="仓耳青禾体-谷力 W05"/>
        <a:cs typeface=""/>
      </a:majorFont>
      <a:minorFont>
        <a:latin typeface="仓耳青禾体-谷力 W05"/>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b3hkdq">
      <a:majorFont>
        <a:latin typeface="仓耳青禾体-谷力 W05"/>
        <a:ea typeface="仓耳青禾体-谷力 W05"/>
        <a:cs typeface=""/>
      </a:majorFont>
      <a:minorFont>
        <a:latin typeface="仓耳青禾体-谷力 W05"/>
        <a:ea typeface="仓耳青禾体-谷力 W05"/>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3170</Words>
  <Application>Microsoft Office PowerPoint</Application>
  <PresentationFormat>宽屏</PresentationFormat>
  <Paragraphs>173</Paragraphs>
  <Slides>24</Slides>
  <Notes>12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24</vt:i4>
      </vt:variant>
    </vt:vector>
  </HeadingPairs>
  <TitlesOfParts>
    <vt:vector size="31" baseType="lpstr">
      <vt:lpstr>仓耳青禾体-谷力 W05</vt:lpstr>
      <vt:lpstr>微软雅黑</vt:lpstr>
      <vt:lpstr>Arial</vt:lpstr>
      <vt:lpstr>Calibri</vt:lpstr>
      <vt:lpstr>Cambria Math</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子康 刘</cp:lastModifiedBy>
  <cp:revision>253</cp:revision>
  <dcterms:created xsi:type="dcterms:W3CDTF">2020-06-15T07:06:00Z</dcterms:created>
  <dcterms:modified xsi:type="dcterms:W3CDTF">2024-06-01T10:28:45Z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D04ADDE924484A698CB68E628325352F_12</vt:lpwstr>
  </property>
  <property fmtid="{D5CDD505-2E9C-101B-9397-08002B2CF9AE}" pid="3" name="KSOProductBuildVer">
    <vt:lpwstr>2052-12.1.0.15120</vt:lpwstr>
  </property>
</Properties>
</file>